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83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0FA94E-FC59-4094-B421-3414086EAB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C134C5-E8BF-42D7-AE73-D0D4F55717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A8CAD-132B-488C-BDF2-C467335B11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96051B-5A90-4F86-A9CF-B648D59CDD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129323-1DC5-456E-991B-D66402AA2E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5BB57-CFDD-407D-84C3-AA276974D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4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20F34-DBE5-4354-A3BB-EA97FC589DAA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99ECF-280D-449C-B666-554CC9957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739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10800000">
            <a:off x="0" y="6338888"/>
            <a:ext cx="9144000" cy="519112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0">
                <a:schemeClr val="bg2">
                  <a:lumMod val="40000"/>
                  <a:lumOff val="60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9086" y="1964265"/>
            <a:ext cx="7960358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9086" y="3434290"/>
            <a:ext cx="7960358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2"/>
                </a:solidFill>
                <a:latin typeface="Century Gothic"/>
                <a:cs typeface="Century Gothic"/>
              </a:defRPr>
            </a:lvl1pPr>
          </a:lstStyle>
          <a:p>
            <a:fld id="{6D40EEFC-A613-044C-A49D-77FBC87249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023397" y="6438531"/>
            <a:ext cx="18922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00" dirty="0" err="1">
                <a:solidFill>
                  <a:schemeClr val="bg1">
                    <a:lumMod val="65000"/>
                  </a:schemeClr>
                </a:solidFill>
                <a:latin typeface="Century Gothic"/>
                <a:cs typeface="Century Gothic"/>
              </a:rPr>
              <a:t>blueshieldca.com</a:t>
            </a:r>
            <a:endParaRPr lang="en-US" sz="1500" dirty="0">
              <a:solidFill>
                <a:schemeClr val="bg1">
                  <a:lumMod val="65000"/>
                </a:schemeClr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5" descr="BSC_pref_2c_spot_8-6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2" t="38172" r="17742" b="38172"/>
          <a:stretch/>
        </p:blipFill>
        <p:spPr>
          <a:xfrm>
            <a:off x="359540" y="6455170"/>
            <a:ext cx="1880233" cy="32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1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719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0EEFC-A613-044C-A49D-77FBC87249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565150" y="1460500"/>
            <a:ext cx="8121650" cy="378142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67893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0EEFC-A613-044C-A49D-77FBC87249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2066925" y="1319566"/>
            <a:ext cx="4670425" cy="4670425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03498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8326"/>
            <a:ext cx="3994856" cy="3394075"/>
          </a:xfrm>
        </p:spPr>
        <p:txBody>
          <a:bodyPr>
            <a:normAutofit/>
          </a:bodyPr>
          <a:lstStyle>
            <a:lvl1pPr>
              <a:defRPr sz="1600"/>
            </a:lvl1pPr>
            <a:lvl2pPr marL="458788" indent="-169863">
              <a:defRPr sz="1400"/>
            </a:lvl2pPr>
            <a:lvl3pPr marL="684213" indent="-169863"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8326"/>
            <a:ext cx="3989888" cy="3394075"/>
          </a:xfrm>
        </p:spPr>
        <p:txBody>
          <a:bodyPr>
            <a:normAutofit/>
          </a:bodyPr>
          <a:lstStyle>
            <a:lvl1pPr>
              <a:defRPr sz="1600"/>
            </a:lvl1pPr>
            <a:lvl2pPr marL="458788" indent="-169863">
              <a:defRPr sz="1400"/>
            </a:lvl2pPr>
            <a:lvl3pPr marL="684213" indent="-169863"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1794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897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626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>
            <a:off x="0" y="6338888"/>
            <a:ext cx="9144000" cy="519112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0">
                <a:schemeClr val="bg2">
                  <a:lumMod val="40000"/>
                  <a:lumOff val="60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6388"/>
            <a:ext cx="8229600" cy="8572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17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2"/>
                </a:solidFill>
                <a:latin typeface="Century Gothic"/>
                <a:cs typeface="Century Gothic"/>
              </a:defRPr>
            </a:lvl1pPr>
          </a:lstStyle>
          <a:p>
            <a:fld id="{6D40EEFC-A613-044C-A49D-77FBC87249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023397" y="6438531"/>
            <a:ext cx="18922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00" dirty="0" err="1">
                <a:solidFill>
                  <a:schemeClr val="bg1">
                    <a:lumMod val="65000"/>
                  </a:schemeClr>
                </a:solidFill>
                <a:latin typeface="Century Gothic"/>
                <a:cs typeface="Century Gothic"/>
              </a:rPr>
              <a:t>blueshieldca.com</a:t>
            </a:r>
            <a:endParaRPr lang="en-US" sz="1500" dirty="0">
              <a:solidFill>
                <a:schemeClr val="bg1">
                  <a:lumMod val="65000"/>
                </a:schemeClr>
              </a:solidFill>
              <a:latin typeface="Century Gothic"/>
              <a:cs typeface="Century Gothic"/>
            </a:endParaRPr>
          </a:p>
        </p:txBody>
      </p:sp>
      <p:pic>
        <p:nvPicPr>
          <p:cNvPr id="10" name="Picture 9" descr="BSC_pref_2c_spot_8-6.eps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2" t="38172" r="17742" b="38172"/>
          <a:stretch/>
        </p:blipFill>
        <p:spPr>
          <a:xfrm>
            <a:off x="359540" y="6455170"/>
            <a:ext cx="1880233" cy="32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9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2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Century Gothic"/>
          <a:ea typeface="+mj-ea"/>
          <a:cs typeface="Century Gothic"/>
        </a:defRPr>
      </a:lvl1pPr>
    </p:titleStyle>
    <p:bodyStyle>
      <a:lvl1pPr marL="173038" indent="-173038" algn="l" defTabSz="457200" rtl="0" eaLnBrk="1" latinLnBrk="0" hangingPunct="1">
        <a:spcBef>
          <a:spcPts val="300"/>
        </a:spcBef>
        <a:spcAft>
          <a:spcPts val="300"/>
        </a:spcAft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627063" indent="-169863" algn="l" defTabSz="457200" rtl="0" eaLnBrk="1" latinLnBrk="0" hangingPunct="1">
        <a:spcBef>
          <a:spcPts val="300"/>
        </a:spcBef>
        <a:spcAft>
          <a:spcPts val="300"/>
        </a:spcAft>
        <a:buClr>
          <a:schemeClr val="accent2"/>
        </a:buClr>
        <a:buFont typeface="Arial"/>
        <a:buChar char="•"/>
        <a:defRPr sz="16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ts val="300"/>
        </a:spcBef>
        <a:spcAft>
          <a:spcPts val="300"/>
        </a:spcAft>
        <a:buClr>
          <a:schemeClr val="bg1">
            <a:lumMod val="50000"/>
          </a:schemeClr>
        </a:buClr>
        <a:buFont typeface="Arial"/>
        <a:buChar char="•"/>
        <a:defRPr sz="1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ts val="500"/>
        </a:spcBef>
        <a:buFont typeface="Arial"/>
        <a:buChar char="–"/>
        <a:defRPr sz="12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ts val="500"/>
        </a:spcBef>
        <a:buFont typeface="Arial"/>
        <a:buChar char="»"/>
        <a:defRPr sz="12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4467" y="3276600"/>
            <a:ext cx="7222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364142" y="203416"/>
            <a:ext cx="4763647" cy="4124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2"/>
                </a:solidFill>
                <a:ea typeface="ＭＳ Ｐゴシック" pitchFamily="34" charset="-128"/>
              </a:rPr>
              <a:t>ERG</a:t>
            </a:r>
            <a:endParaRPr lang="en-US" sz="1600" b="1" i="1" dirty="0">
              <a:solidFill>
                <a:schemeClr val="tx2"/>
              </a:solidFill>
              <a:ea typeface="ＭＳ Ｐゴシック" pitchFamily="34" charset="-128"/>
            </a:endParaRPr>
          </a:p>
          <a:p>
            <a:pPr algn="l">
              <a:lnSpc>
                <a:spcPct val="100000"/>
              </a:lnSpc>
            </a:pPr>
            <a:r>
              <a:rPr lang="en-US" sz="1200" dirty="0">
                <a:solidFill>
                  <a:schemeClr val="tx2"/>
                </a:solidFill>
                <a:ea typeface="ＭＳ Ｐゴシック" pitchFamily="34" charset="-128"/>
              </a:rPr>
              <a:t>Date</a:t>
            </a:r>
          </a:p>
        </p:txBody>
      </p:sp>
      <p:graphicFrame>
        <p:nvGraphicFramePr>
          <p:cNvPr id="23" name="Group 3"/>
          <p:cNvGraphicFramePr>
            <a:graphicFrameLocks noGrp="1"/>
          </p:cNvGraphicFramePr>
          <p:nvPr/>
        </p:nvGraphicFramePr>
        <p:xfrm>
          <a:off x="7025553" y="185100"/>
          <a:ext cx="1724025" cy="34830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30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Century Gothic" pitchFamily="34" charset="0"/>
                        </a:rPr>
                        <a:t>Overall Status</a:t>
                      </a:r>
                    </a:p>
                  </a:txBody>
                  <a:tcPr marT="45755" marB="45755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T="45755" marB="4575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364142" y="588627"/>
            <a:ext cx="30089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50" b="1" dirty="0">
                <a:solidFill>
                  <a:prstClr val="black"/>
                </a:solidFill>
                <a:cs typeface="Arial" charset="0"/>
              </a:rPr>
              <a:t>ERG Leaders:</a:t>
            </a:r>
            <a:endParaRPr lang="en-US" sz="105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4" name="Oval 44"/>
          <p:cNvSpPr>
            <a:spLocks noChangeArrowheads="1"/>
          </p:cNvSpPr>
          <p:nvPr/>
        </p:nvSpPr>
        <p:spPr bwMode="auto">
          <a:xfrm>
            <a:off x="8346615" y="266539"/>
            <a:ext cx="182563" cy="182562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G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432106"/>
              </p:ext>
            </p:extLst>
          </p:nvPr>
        </p:nvGraphicFramePr>
        <p:xfrm>
          <a:off x="364142" y="846574"/>
          <a:ext cx="8501632" cy="5126061"/>
        </p:xfrm>
        <a:graphic>
          <a:graphicData uri="http://schemas.openxmlformats.org/drawingml/2006/table">
            <a:tbl>
              <a:tblPr/>
              <a:tblGrid>
                <a:gridCol w="1541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8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0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772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7990">
                <a:tc gridSpan="7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Executive Summary</a:t>
                      </a: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3567">
                <a:tc gridSpan="7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788" marR="8788" marT="87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879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Accomplishments/ Key Decisions</a:t>
                      </a: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  <a:ea typeface="ＭＳ Ｐゴシック" pitchFamily="34" charset="-128"/>
                          <a:cs typeface="Arial" pitchFamily="34" charset="0"/>
                        </a:rPr>
                        <a:t>Challenges/Issues and Mitigation Plan</a:t>
                      </a: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2739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68275" marR="0" indent="-1079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60325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68275" marR="0" indent="-1079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88" marR="8788" marT="87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60325" indent="0" algn="l" fontAlgn="b">
                        <a:buFont typeface="Arial" panose="020B0604020202020204" pitchFamily="34" charset="0"/>
                        <a:buNone/>
                      </a:pPr>
                      <a:endParaRPr lang="en-US" sz="9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88" marR="8788" marT="87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17525" lvl="1" indent="0" algn="l" fontAlgn="b">
                        <a:buFont typeface="Arial" panose="020B0604020202020204" pitchFamily="34" charset="0"/>
                        <a:buNone/>
                      </a:pPr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60325" indent="0" algn="l" fontAlgn="b">
                        <a:buFont typeface="Arial" panose="020B0604020202020204" pitchFamily="34" charset="0"/>
                        <a:buNone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788" marR="8788" marT="87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281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Milestones</a:t>
                      </a: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Date</a:t>
                      </a: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Status</a:t>
                      </a: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One Month Look</a:t>
                      </a:r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Ahead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796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grid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0325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788" marR="8788" marT="87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101">
                <a:tc gridSpan="2">
                  <a:txBody>
                    <a:bodyPr/>
                    <a:lstStyle/>
                    <a:p>
                      <a:pPr marL="60325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00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Budget</a:t>
                      </a:r>
                      <a:r>
                        <a:rPr lang="en-US" sz="1050" b="1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Update</a:t>
                      </a:r>
                      <a:endParaRPr lang="en-US" sz="1050" b="1" i="0" u="none" strike="noStrike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Q1</a:t>
                      </a: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Q2</a:t>
                      </a: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Q3</a:t>
                      </a: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Q4</a:t>
                      </a: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61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Plan</a:t>
                      </a: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60325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788" marR="8788" marT="87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484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Actuals</a:t>
                      </a: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788" marR="8788" marT="8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A00EE92-0692-405F-A327-89CE96556F92}"/>
              </a:ext>
            </a:extLst>
          </p:cNvPr>
          <p:cNvSpPr/>
          <p:nvPr/>
        </p:nvSpPr>
        <p:spPr>
          <a:xfrm>
            <a:off x="0" y="6283105"/>
            <a:ext cx="9144000" cy="5748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007029" y="6301739"/>
            <a:ext cx="3858745" cy="268813"/>
            <a:chOff x="5057540" y="6055570"/>
            <a:chExt cx="3858745" cy="268813"/>
          </a:xfrm>
        </p:grpSpPr>
        <p:grpSp>
          <p:nvGrpSpPr>
            <p:cNvPr id="24" name="Group 28"/>
            <p:cNvGrpSpPr/>
            <p:nvPr/>
          </p:nvGrpSpPr>
          <p:grpSpPr>
            <a:xfrm>
              <a:off x="5057540" y="6055570"/>
              <a:ext cx="1864591" cy="268813"/>
              <a:chOff x="4712740" y="6713403"/>
              <a:chExt cx="1467590" cy="230832"/>
            </a:xfrm>
          </p:grpSpPr>
          <p:sp>
            <p:nvSpPr>
              <p:cNvPr id="25" name="Text Box 40"/>
              <p:cNvSpPr txBox="1">
                <a:spLocks noChangeArrowheads="1"/>
              </p:cNvSpPr>
              <p:nvPr/>
            </p:nvSpPr>
            <p:spPr bwMode="auto">
              <a:xfrm>
                <a:off x="4873079" y="6713403"/>
                <a:ext cx="638175" cy="22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>
                  <a:defRPr/>
                </a:pPr>
                <a:r>
                  <a:rPr lang="en-US" sz="900" b="0" i="0" dirty="0">
                    <a:solidFill>
                      <a:srgbClr val="000000"/>
                    </a:solidFill>
                    <a:latin typeface="Century Gothic"/>
                    <a:cs typeface="Arial" charset="0"/>
                  </a:rPr>
                  <a:t>On Plan</a:t>
                </a:r>
              </a:p>
            </p:txBody>
          </p:sp>
          <p:sp>
            <p:nvSpPr>
              <p:cNvPr id="26" name="Text Box 41"/>
              <p:cNvSpPr txBox="1">
                <a:spLocks noChangeArrowheads="1"/>
              </p:cNvSpPr>
              <p:nvPr/>
            </p:nvSpPr>
            <p:spPr bwMode="auto">
              <a:xfrm>
                <a:off x="5490149" y="6713403"/>
                <a:ext cx="690181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>
                <a:lvl1pPr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>
                  <a:defRPr/>
                </a:pPr>
                <a:r>
                  <a:rPr lang="en-US" sz="900" b="0" i="0" dirty="0">
                    <a:solidFill>
                      <a:srgbClr val="000000"/>
                    </a:solidFill>
                    <a:latin typeface="Century Gothic"/>
                    <a:cs typeface="Arial" charset="0"/>
                  </a:rPr>
                  <a:t>Behind Plan</a:t>
                </a:r>
              </a:p>
            </p:txBody>
          </p:sp>
          <p:sp>
            <p:nvSpPr>
              <p:cNvPr id="28" name="Oval 43"/>
              <p:cNvSpPr>
                <a:spLocks noChangeArrowheads="1"/>
              </p:cNvSpPr>
              <p:nvPr/>
            </p:nvSpPr>
            <p:spPr bwMode="auto">
              <a:xfrm>
                <a:off x="4712740" y="6737216"/>
                <a:ext cx="182563" cy="182562"/>
              </a:xfrm>
              <a:prstGeom prst="ellipse">
                <a:avLst/>
              </a:prstGeom>
              <a:solidFill>
                <a:srgbClr val="00B05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914400">
                  <a:defRPr/>
                </a:pPr>
                <a:r>
                  <a:rPr lang="en-US" sz="900" dirty="0">
                    <a:solidFill>
                      <a:srgbClr val="000000"/>
                    </a:solidFill>
                    <a:cs typeface="Arial" charset="0"/>
                  </a:rPr>
                  <a:t>G</a:t>
                </a:r>
              </a:p>
            </p:txBody>
          </p:sp>
          <p:sp>
            <p:nvSpPr>
              <p:cNvPr id="29" name="Oval 44"/>
              <p:cNvSpPr>
                <a:spLocks noChangeArrowheads="1"/>
              </p:cNvSpPr>
              <p:nvPr/>
            </p:nvSpPr>
            <p:spPr bwMode="auto">
              <a:xfrm>
                <a:off x="5345687" y="6737216"/>
                <a:ext cx="182563" cy="182562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914400">
                  <a:defRPr/>
                </a:pPr>
                <a:r>
                  <a:rPr lang="en-US" sz="900" dirty="0">
                    <a:solidFill>
                      <a:srgbClr val="000000"/>
                    </a:solidFill>
                    <a:cs typeface="Arial" charset="0"/>
                  </a:rPr>
                  <a:t>Y</a:t>
                </a:r>
              </a:p>
            </p:txBody>
          </p:sp>
        </p:grpSp>
        <p:grpSp>
          <p:nvGrpSpPr>
            <p:cNvPr id="30" name="Group 28"/>
            <p:cNvGrpSpPr/>
            <p:nvPr/>
          </p:nvGrpSpPr>
          <p:grpSpPr>
            <a:xfrm>
              <a:off x="6922132" y="6060559"/>
              <a:ext cx="1994153" cy="243059"/>
              <a:chOff x="4575656" y="6721230"/>
              <a:chExt cx="1569567" cy="208717"/>
            </a:xfrm>
          </p:grpSpPr>
          <p:sp>
            <p:nvSpPr>
              <p:cNvPr id="31" name="Text Box 40"/>
              <p:cNvSpPr txBox="1">
                <a:spLocks noChangeArrowheads="1"/>
              </p:cNvSpPr>
              <p:nvPr/>
            </p:nvSpPr>
            <p:spPr bwMode="auto">
              <a:xfrm>
                <a:off x="4728713" y="6729388"/>
                <a:ext cx="655170" cy="1982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>
                <a:lvl1pPr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>
                  <a:defRPr/>
                </a:pPr>
                <a:r>
                  <a:rPr lang="en-US" sz="900" b="0" i="0" dirty="0">
                    <a:solidFill>
                      <a:srgbClr val="000000"/>
                    </a:solidFill>
                    <a:latin typeface="Century Gothic"/>
                    <a:cs typeface="Arial" charset="0"/>
                  </a:rPr>
                  <a:t>Missed Plan</a:t>
                </a:r>
              </a:p>
            </p:txBody>
          </p:sp>
          <p:sp>
            <p:nvSpPr>
              <p:cNvPr id="32" name="Text Box 41"/>
              <p:cNvSpPr txBox="1">
                <a:spLocks noChangeArrowheads="1"/>
              </p:cNvSpPr>
              <p:nvPr/>
            </p:nvSpPr>
            <p:spPr bwMode="auto">
              <a:xfrm>
                <a:off x="5490149" y="6731730"/>
                <a:ext cx="655074" cy="1982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>
                <a:lvl1pPr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 b="1" i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>
                  <a:defRPr/>
                </a:pPr>
                <a:r>
                  <a:rPr lang="en-US" sz="900" b="0" i="0" dirty="0">
                    <a:solidFill>
                      <a:srgbClr val="000000"/>
                    </a:solidFill>
                    <a:latin typeface="Century Gothic"/>
                    <a:cs typeface="Arial" charset="0"/>
                  </a:rPr>
                  <a:t>Completed</a:t>
                </a:r>
              </a:p>
            </p:txBody>
          </p:sp>
          <p:sp>
            <p:nvSpPr>
              <p:cNvPr id="35" name="Oval 43"/>
              <p:cNvSpPr>
                <a:spLocks noChangeArrowheads="1"/>
              </p:cNvSpPr>
              <p:nvPr/>
            </p:nvSpPr>
            <p:spPr bwMode="auto">
              <a:xfrm>
                <a:off x="4575656" y="6721230"/>
                <a:ext cx="182563" cy="182562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914400">
                  <a:defRPr/>
                </a:pPr>
                <a:r>
                  <a:rPr lang="en-US" sz="900" dirty="0">
                    <a:solidFill>
                      <a:srgbClr val="000000"/>
                    </a:solidFill>
                    <a:cs typeface="Arial" charset="0"/>
                  </a:rPr>
                  <a:t>R</a:t>
                </a:r>
              </a:p>
            </p:txBody>
          </p:sp>
          <p:sp>
            <p:nvSpPr>
              <p:cNvPr id="36" name="Oval 44"/>
              <p:cNvSpPr>
                <a:spLocks noChangeArrowheads="1"/>
              </p:cNvSpPr>
              <p:nvPr/>
            </p:nvSpPr>
            <p:spPr bwMode="auto">
              <a:xfrm>
                <a:off x="5345687" y="6737216"/>
                <a:ext cx="182563" cy="182562"/>
              </a:xfrm>
              <a:prstGeom prst="ellipse">
                <a:avLst/>
              </a:prstGeom>
              <a:solidFill>
                <a:srgbClr val="007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914400">
                  <a:defRPr/>
                </a:pPr>
                <a:r>
                  <a:rPr lang="en-US" sz="900" dirty="0">
                    <a:solidFill>
                      <a:srgbClr val="000000"/>
                    </a:solidFill>
                    <a:cs typeface="Arial" charset="0"/>
                  </a:rPr>
                  <a:t>B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671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DefaultTheme1">
  <a:themeElements>
    <a:clrScheme name="Custom 17">
      <a:dk1>
        <a:srgbClr val="000000"/>
      </a:dk1>
      <a:lt1>
        <a:sysClr val="window" lastClr="FFFFFF"/>
      </a:lt1>
      <a:dk2>
        <a:srgbClr val="0082DF"/>
      </a:dk2>
      <a:lt2>
        <a:srgbClr val="BEC0C2"/>
      </a:lt2>
      <a:accent1>
        <a:srgbClr val="0082DF"/>
      </a:accent1>
      <a:accent2>
        <a:srgbClr val="5CA941"/>
      </a:accent2>
      <a:accent3>
        <a:srgbClr val="7E8082"/>
      </a:accent3>
      <a:accent4>
        <a:srgbClr val="FF9F00"/>
      </a:accent4>
      <a:accent5>
        <a:srgbClr val="AE0055"/>
      </a:accent5>
      <a:accent6>
        <a:srgbClr val="FFCE00"/>
      </a:accent6>
      <a:hlink>
        <a:srgbClr val="0082DF"/>
      </a:hlink>
      <a:folHlink>
        <a:srgbClr val="0082DF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2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7E43D1E41269449C6D354F10DE2296" ma:contentTypeVersion="1" ma:contentTypeDescription="Create a new document." ma:contentTypeScope="" ma:versionID="c8855e7c9e26e56f00d28e940cc88f3c">
  <xsd:schema xmlns:xsd="http://www.w3.org/2001/XMLSchema" xmlns:xs="http://www.w3.org/2001/XMLSchema" xmlns:p="http://schemas.microsoft.com/office/2006/metadata/properties" xmlns:ns2="562566be-b414-406d-8842-b5a4eb78f617" targetNamespace="http://schemas.microsoft.com/office/2006/metadata/properties" ma:root="true" ma:fieldsID="130660b0877e64d11eddad49ec2bafd7" ns2:_="">
    <xsd:import namespace="562566be-b414-406d-8842-b5a4eb78f6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2566be-b414-406d-8842-b5a4eb78f6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3F5DD8-5850-424B-819D-B7A9F3E60E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2566be-b414-406d-8842-b5a4eb78f6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60F7FA-8FFE-4D52-8BEE-6F8C449C91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2FD290-7B37-4A52-93ED-9957A2A4A1E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3112</TotalTime>
  <Words>46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</vt:lpstr>
      <vt:lpstr>DefaultTheme1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Rumsey, Suzanne</dc:creator>
  <cp:lastModifiedBy>Kristi Cappelletti-Matthews</cp:lastModifiedBy>
  <cp:revision>51</cp:revision>
  <dcterms:created xsi:type="dcterms:W3CDTF">2017-03-15T19:40:57Z</dcterms:created>
  <dcterms:modified xsi:type="dcterms:W3CDTF">2021-05-06T18:16:31Z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0x0101003C7E43D1E41269449C6D354F10DE2296</vt:lpwstr>
  </property>
</Properties>
</file>