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0"/>
  </p:notesMasterIdLst>
  <p:sldIdLst>
    <p:sldId id="307" r:id="rId5"/>
    <p:sldId id="326" r:id="rId6"/>
    <p:sldId id="308" r:id="rId7"/>
    <p:sldId id="348" r:id="rId8"/>
    <p:sldId id="352" r:id="rId9"/>
    <p:sldId id="331" r:id="rId10"/>
    <p:sldId id="321" r:id="rId11"/>
    <p:sldId id="334" r:id="rId12"/>
    <p:sldId id="335" r:id="rId13"/>
    <p:sldId id="336" r:id="rId14"/>
    <p:sldId id="337" r:id="rId15"/>
    <p:sldId id="338" r:id="rId16"/>
    <p:sldId id="339" r:id="rId17"/>
    <p:sldId id="347" r:id="rId18"/>
    <p:sldId id="342" r:id="rId19"/>
    <p:sldId id="353" r:id="rId20"/>
    <p:sldId id="343" r:id="rId21"/>
    <p:sldId id="257" r:id="rId22"/>
    <p:sldId id="344" r:id="rId23"/>
    <p:sldId id="345" r:id="rId24"/>
    <p:sldId id="346" r:id="rId25"/>
    <p:sldId id="349" r:id="rId26"/>
    <p:sldId id="328" r:id="rId27"/>
    <p:sldId id="316" r:id="rId28"/>
    <p:sldId id="32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80" autoAdjust="0"/>
    <p:restoredTop sz="94660"/>
  </p:normalViewPr>
  <p:slideViewPr>
    <p:cSldViewPr snapToGrid="0">
      <p:cViewPr varScale="1">
        <p:scale>
          <a:sx n="52" d="100"/>
          <a:sy n="52" d="100"/>
        </p:scale>
        <p:origin x="97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6D9E50-E64C-4016-9415-9B3394DE4BD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4313C4-7D17-4605-981B-10F5D11A5F7B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+mn-lt"/>
              <a:ea typeface="+mn-ea"/>
              <a:cs typeface="+mn-cs"/>
            </a:rPr>
            <a:t>Supply Corps / Quarter Master / Battalion S4 / Movement / Acquisition / Transportation</a:t>
          </a:r>
          <a:endParaRPr lang="en-US" dirty="0">
            <a:solidFill>
              <a:schemeClr val="bg1"/>
            </a:solidFill>
          </a:endParaRPr>
        </a:p>
      </dgm:t>
    </dgm:pt>
    <dgm:pt modelId="{891F828B-AA4E-486C-848B-116B6D2A031D}" type="parTrans" cxnId="{B63540D4-FB67-4E59-8018-D4BD3E35A747}">
      <dgm:prSet/>
      <dgm:spPr/>
      <dgm:t>
        <a:bodyPr/>
        <a:lstStyle/>
        <a:p>
          <a:endParaRPr lang="en-US"/>
        </a:p>
      </dgm:t>
    </dgm:pt>
    <dgm:pt modelId="{05A981BA-E03B-4F60-9300-7FE0B9EE5205}" type="sibTrans" cxnId="{B63540D4-FB67-4E59-8018-D4BD3E35A747}">
      <dgm:prSet/>
      <dgm:spPr/>
      <dgm:t>
        <a:bodyPr/>
        <a:lstStyle/>
        <a:p>
          <a:endParaRPr lang="en-US"/>
        </a:p>
      </dgm:t>
    </dgm:pt>
    <dgm:pt modelId="{9779AC91-952A-4AC4-AF38-25F0B42D69C0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+mn-lt"/>
              <a:ea typeface="+mn-ea"/>
              <a:cs typeface="+mn-cs"/>
            </a:rPr>
            <a:t>Aerospace Maintenance / Armor / Engineering / Surface Warfare / Combat Arms / Ordnance / Munitions / Civil Engineer</a:t>
          </a:r>
          <a:endParaRPr lang="en-US" dirty="0">
            <a:solidFill>
              <a:schemeClr val="bg1"/>
            </a:solidFill>
          </a:endParaRPr>
        </a:p>
      </dgm:t>
    </dgm:pt>
    <dgm:pt modelId="{01AE1A55-5EC4-478C-9623-0C640E485124}" type="parTrans" cxnId="{971C284A-E1EE-440C-BCFE-F068DCC026B1}">
      <dgm:prSet/>
      <dgm:spPr/>
      <dgm:t>
        <a:bodyPr/>
        <a:lstStyle/>
        <a:p>
          <a:endParaRPr lang="en-US"/>
        </a:p>
      </dgm:t>
    </dgm:pt>
    <dgm:pt modelId="{8CFE549F-7B6A-4BF0-AA8A-6BD4A0381544}" type="sibTrans" cxnId="{971C284A-E1EE-440C-BCFE-F068DCC026B1}">
      <dgm:prSet/>
      <dgm:spPr/>
      <dgm:t>
        <a:bodyPr/>
        <a:lstStyle/>
        <a:p>
          <a:endParaRPr lang="en-US"/>
        </a:p>
      </dgm:t>
    </dgm:pt>
    <dgm:pt modelId="{E1E41DC1-7522-4FCA-AD7E-F9E05A89AB87}">
      <dgm:prSet phldrT="[Text]"/>
      <dgm:spPr/>
      <dgm:t>
        <a:bodyPr/>
        <a:lstStyle/>
        <a:p>
          <a:r>
            <a:rPr lang="en-US" b="0" i="0" u="none" dirty="0"/>
            <a:t>Infantry / Field Artillery / Air Defense Artillery / Armor / Security / Recruiting / Safety</a:t>
          </a:r>
          <a:endParaRPr lang="en-US" dirty="0"/>
        </a:p>
      </dgm:t>
    </dgm:pt>
    <dgm:pt modelId="{0A1A115C-C71C-49F3-868F-3D511E2319A5}" type="parTrans" cxnId="{87B5040B-9DF8-4960-9599-FBF8D94E16E2}">
      <dgm:prSet/>
      <dgm:spPr/>
      <dgm:t>
        <a:bodyPr/>
        <a:lstStyle/>
        <a:p>
          <a:endParaRPr lang="en-US"/>
        </a:p>
      </dgm:t>
    </dgm:pt>
    <dgm:pt modelId="{A3DDFB6F-4934-414F-B918-422EACC3D77A}" type="sibTrans" cxnId="{87B5040B-9DF8-4960-9599-FBF8D94E16E2}">
      <dgm:prSet/>
      <dgm:spPr/>
      <dgm:t>
        <a:bodyPr/>
        <a:lstStyle/>
        <a:p>
          <a:endParaRPr lang="en-US"/>
        </a:p>
      </dgm:t>
    </dgm:pt>
    <dgm:pt modelId="{34BB8256-CC72-443C-9754-EB9536BC88C8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+mn-lt"/>
              <a:ea typeface="+mn-ea"/>
              <a:cs typeface="+mn-cs"/>
            </a:rPr>
            <a:t>Administrative / Civil Affairs / Finance Corps / Public Affairs / Communications</a:t>
          </a:r>
          <a:endParaRPr lang="en-US" dirty="0">
            <a:solidFill>
              <a:schemeClr val="bg1"/>
            </a:solidFill>
          </a:endParaRPr>
        </a:p>
      </dgm:t>
    </dgm:pt>
    <dgm:pt modelId="{0930C7C0-044E-4D2D-A522-33AE35D667A0}" type="parTrans" cxnId="{F2DFC531-1342-44ED-91CD-EA8DF9C55C75}">
      <dgm:prSet/>
      <dgm:spPr/>
      <dgm:t>
        <a:bodyPr/>
        <a:lstStyle/>
        <a:p>
          <a:endParaRPr lang="en-US"/>
        </a:p>
      </dgm:t>
    </dgm:pt>
    <dgm:pt modelId="{78E3705D-F349-4B17-9011-F62C4009BE63}" type="sibTrans" cxnId="{F2DFC531-1342-44ED-91CD-EA8DF9C55C75}">
      <dgm:prSet/>
      <dgm:spPr/>
      <dgm:t>
        <a:bodyPr/>
        <a:lstStyle/>
        <a:p>
          <a:endParaRPr lang="en-US"/>
        </a:p>
      </dgm:t>
    </dgm:pt>
    <dgm:pt modelId="{576BB28B-CDA9-485B-800A-1288E4177B68}">
      <dgm:prSet phldrT="[Text]"/>
      <dgm:spPr/>
      <dgm:t>
        <a:bodyPr/>
        <a:lstStyle/>
        <a:p>
          <a:r>
            <a:rPr lang="en-US" b="0" i="0" u="none" dirty="0"/>
            <a:t>Signal Corps / Communications / Information Technology / Electronic Warfare / Cyber-technology / Intel / Space Missile Control / Operations</a:t>
          </a:r>
          <a:endParaRPr lang="en-US" dirty="0"/>
        </a:p>
      </dgm:t>
    </dgm:pt>
    <dgm:pt modelId="{782959AE-7DC7-45B0-AE34-220E0F13F977}" type="parTrans" cxnId="{C9974B62-E7B9-450F-A1A7-92D2DECBD88A}">
      <dgm:prSet/>
      <dgm:spPr/>
      <dgm:t>
        <a:bodyPr/>
        <a:lstStyle/>
        <a:p>
          <a:endParaRPr lang="en-US"/>
        </a:p>
      </dgm:t>
    </dgm:pt>
    <dgm:pt modelId="{81ABA92B-237F-4065-BD9F-118BB2AF8F01}" type="sibTrans" cxnId="{C9974B62-E7B9-450F-A1A7-92D2DECBD88A}">
      <dgm:prSet/>
      <dgm:spPr/>
      <dgm:t>
        <a:bodyPr/>
        <a:lstStyle/>
        <a:p>
          <a:endParaRPr lang="en-US"/>
        </a:p>
      </dgm:t>
    </dgm:pt>
    <dgm:pt modelId="{24351B41-EDFD-47B7-A105-D1222EAA360D}" type="pres">
      <dgm:prSet presAssocID="{AC6D9E50-E64C-4016-9415-9B3394DE4BD6}" presName="diagram" presStyleCnt="0">
        <dgm:presLayoutVars>
          <dgm:dir/>
          <dgm:resizeHandles val="exact"/>
        </dgm:presLayoutVars>
      </dgm:prSet>
      <dgm:spPr/>
    </dgm:pt>
    <dgm:pt modelId="{F1D9A14B-2F63-480A-929B-1249E3CD3FDC}" type="pres">
      <dgm:prSet presAssocID="{8B4313C4-7D17-4605-981B-10F5D11A5F7B}" presName="node" presStyleLbl="node1" presStyleIdx="0" presStyleCnt="5">
        <dgm:presLayoutVars>
          <dgm:bulletEnabled val="1"/>
        </dgm:presLayoutVars>
      </dgm:prSet>
      <dgm:spPr/>
    </dgm:pt>
    <dgm:pt modelId="{417C3248-12F1-4DF9-819C-5796DA297905}" type="pres">
      <dgm:prSet presAssocID="{05A981BA-E03B-4F60-9300-7FE0B9EE5205}" presName="sibTrans" presStyleCnt="0"/>
      <dgm:spPr/>
    </dgm:pt>
    <dgm:pt modelId="{587B184A-041B-4C9B-B256-BC63ED2777B2}" type="pres">
      <dgm:prSet presAssocID="{9779AC91-952A-4AC4-AF38-25F0B42D69C0}" presName="node" presStyleLbl="node1" presStyleIdx="1" presStyleCnt="5">
        <dgm:presLayoutVars>
          <dgm:bulletEnabled val="1"/>
        </dgm:presLayoutVars>
      </dgm:prSet>
      <dgm:spPr/>
    </dgm:pt>
    <dgm:pt modelId="{DEF66A2C-F196-49D3-813D-6BE66CA2D9DC}" type="pres">
      <dgm:prSet presAssocID="{8CFE549F-7B6A-4BF0-AA8A-6BD4A0381544}" presName="sibTrans" presStyleCnt="0"/>
      <dgm:spPr/>
    </dgm:pt>
    <dgm:pt modelId="{E2575D8C-46F7-4BAC-B416-CB7444D6ED27}" type="pres">
      <dgm:prSet presAssocID="{E1E41DC1-7522-4FCA-AD7E-F9E05A89AB87}" presName="node" presStyleLbl="node1" presStyleIdx="2" presStyleCnt="5">
        <dgm:presLayoutVars>
          <dgm:bulletEnabled val="1"/>
        </dgm:presLayoutVars>
      </dgm:prSet>
      <dgm:spPr/>
    </dgm:pt>
    <dgm:pt modelId="{6FF99BA9-B891-4BAE-B18F-B1E730B7086D}" type="pres">
      <dgm:prSet presAssocID="{A3DDFB6F-4934-414F-B918-422EACC3D77A}" presName="sibTrans" presStyleCnt="0"/>
      <dgm:spPr/>
    </dgm:pt>
    <dgm:pt modelId="{9A2CC692-7706-4FD0-B8E3-8551704C8FDB}" type="pres">
      <dgm:prSet presAssocID="{34BB8256-CC72-443C-9754-EB9536BC88C8}" presName="node" presStyleLbl="node1" presStyleIdx="3" presStyleCnt="5">
        <dgm:presLayoutVars>
          <dgm:bulletEnabled val="1"/>
        </dgm:presLayoutVars>
      </dgm:prSet>
      <dgm:spPr/>
    </dgm:pt>
    <dgm:pt modelId="{4BB3D91B-237B-4774-8328-5D032161BCDB}" type="pres">
      <dgm:prSet presAssocID="{78E3705D-F349-4B17-9011-F62C4009BE63}" presName="sibTrans" presStyleCnt="0"/>
      <dgm:spPr/>
    </dgm:pt>
    <dgm:pt modelId="{F2064E26-D765-4C2D-946A-FF90908D6476}" type="pres">
      <dgm:prSet presAssocID="{576BB28B-CDA9-485B-800A-1288E4177B68}" presName="node" presStyleLbl="node1" presStyleIdx="4" presStyleCnt="5">
        <dgm:presLayoutVars>
          <dgm:bulletEnabled val="1"/>
        </dgm:presLayoutVars>
      </dgm:prSet>
      <dgm:spPr/>
    </dgm:pt>
  </dgm:ptLst>
  <dgm:cxnLst>
    <dgm:cxn modelId="{53818E0A-9BE3-4977-AC8E-042F978D09D3}" type="presOf" srcId="{AC6D9E50-E64C-4016-9415-9B3394DE4BD6}" destId="{24351B41-EDFD-47B7-A105-D1222EAA360D}" srcOrd="0" destOrd="0" presId="urn:microsoft.com/office/officeart/2005/8/layout/default"/>
    <dgm:cxn modelId="{87B5040B-9DF8-4960-9599-FBF8D94E16E2}" srcId="{AC6D9E50-E64C-4016-9415-9B3394DE4BD6}" destId="{E1E41DC1-7522-4FCA-AD7E-F9E05A89AB87}" srcOrd="2" destOrd="0" parTransId="{0A1A115C-C71C-49F3-868F-3D511E2319A5}" sibTransId="{A3DDFB6F-4934-414F-B918-422EACC3D77A}"/>
    <dgm:cxn modelId="{F2DFC531-1342-44ED-91CD-EA8DF9C55C75}" srcId="{AC6D9E50-E64C-4016-9415-9B3394DE4BD6}" destId="{34BB8256-CC72-443C-9754-EB9536BC88C8}" srcOrd="3" destOrd="0" parTransId="{0930C7C0-044E-4D2D-A522-33AE35D667A0}" sibTransId="{78E3705D-F349-4B17-9011-F62C4009BE63}"/>
    <dgm:cxn modelId="{C9974B62-E7B9-450F-A1A7-92D2DECBD88A}" srcId="{AC6D9E50-E64C-4016-9415-9B3394DE4BD6}" destId="{576BB28B-CDA9-485B-800A-1288E4177B68}" srcOrd="4" destOrd="0" parTransId="{782959AE-7DC7-45B0-AE34-220E0F13F977}" sibTransId="{81ABA92B-237F-4065-BD9F-118BB2AF8F01}"/>
    <dgm:cxn modelId="{971C284A-E1EE-440C-BCFE-F068DCC026B1}" srcId="{AC6D9E50-E64C-4016-9415-9B3394DE4BD6}" destId="{9779AC91-952A-4AC4-AF38-25F0B42D69C0}" srcOrd="1" destOrd="0" parTransId="{01AE1A55-5EC4-478C-9623-0C640E485124}" sibTransId="{8CFE549F-7B6A-4BF0-AA8A-6BD4A0381544}"/>
    <dgm:cxn modelId="{1CEBCD91-8F1C-4B43-ADA5-05936F4063BE}" type="presOf" srcId="{9779AC91-952A-4AC4-AF38-25F0B42D69C0}" destId="{587B184A-041B-4C9B-B256-BC63ED2777B2}" srcOrd="0" destOrd="0" presId="urn:microsoft.com/office/officeart/2005/8/layout/default"/>
    <dgm:cxn modelId="{7256CAB0-725C-4437-89CE-4F851340D3D8}" type="presOf" srcId="{576BB28B-CDA9-485B-800A-1288E4177B68}" destId="{F2064E26-D765-4C2D-946A-FF90908D6476}" srcOrd="0" destOrd="0" presId="urn:microsoft.com/office/officeart/2005/8/layout/default"/>
    <dgm:cxn modelId="{9C9FD8B4-F6CB-48A4-AF72-8766DDC3CD87}" type="presOf" srcId="{E1E41DC1-7522-4FCA-AD7E-F9E05A89AB87}" destId="{E2575D8C-46F7-4BAC-B416-CB7444D6ED27}" srcOrd="0" destOrd="0" presId="urn:microsoft.com/office/officeart/2005/8/layout/default"/>
    <dgm:cxn modelId="{39449EBD-B3BE-4E6C-BAC1-C7C2D773D894}" type="presOf" srcId="{8B4313C4-7D17-4605-981B-10F5D11A5F7B}" destId="{F1D9A14B-2F63-480A-929B-1249E3CD3FDC}" srcOrd="0" destOrd="0" presId="urn:microsoft.com/office/officeart/2005/8/layout/default"/>
    <dgm:cxn modelId="{A15B7ECB-EDD2-4106-989C-8C0446103EC4}" type="presOf" srcId="{34BB8256-CC72-443C-9754-EB9536BC88C8}" destId="{9A2CC692-7706-4FD0-B8E3-8551704C8FDB}" srcOrd="0" destOrd="0" presId="urn:microsoft.com/office/officeart/2005/8/layout/default"/>
    <dgm:cxn modelId="{B63540D4-FB67-4E59-8018-D4BD3E35A747}" srcId="{AC6D9E50-E64C-4016-9415-9B3394DE4BD6}" destId="{8B4313C4-7D17-4605-981B-10F5D11A5F7B}" srcOrd="0" destOrd="0" parTransId="{891F828B-AA4E-486C-848B-116B6D2A031D}" sibTransId="{05A981BA-E03B-4F60-9300-7FE0B9EE5205}"/>
    <dgm:cxn modelId="{AB035FD6-5B80-42A0-A910-BDE76119C553}" type="presParOf" srcId="{24351B41-EDFD-47B7-A105-D1222EAA360D}" destId="{F1D9A14B-2F63-480A-929B-1249E3CD3FDC}" srcOrd="0" destOrd="0" presId="urn:microsoft.com/office/officeart/2005/8/layout/default"/>
    <dgm:cxn modelId="{05C8BD4B-E8B1-4CD9-959F-380790323E0C}" type="presParOf" srcId="{24351B41-EDFD-47B7-A105-D1222EAA360D}" destId="{417C3248-12F1-4DF9-819C-5796DA297905}" srcOrd="1" destOrd="0" presId="urn:microsoft.com/office/officeart/2005/8/layout/default"/>
    <dgm:cxn modelId="{9B4BE7AD-BE05-451B-8EE3-377F0009DFA4}" type="presParOf" srcId="{24351B41-EDFD-47B7-A105-D1222EAA360D}" destId="{587B184A-041B-4C9B-B256-BC63ED2777B2}" srcOrd="2" destOrd="0" presId="urn:microsoft.com/office/officeart/2005/8/layout/default"/>
    <dgm:cxn modelId="{37097369-9A73-4E54-9C1A-4B2827F883A7}" type="presParOf" srcId="{24351B41-EDFD-47B7-A105-D1222EAA360D}" destId="{DEF66A2C-F196-49D3-813D-6BE66CA2D9DC}" srcOrd="3" destOrd="0" presId="urn:microsoft.com/office/officeart/2005/8/layout/default"/>
    <dgm:cxn modelId="{561FF7A8-DC28-4DCA-A8F5-31A70A381867}" type="presParOf" srcId="{24351B41-EDFD-47B7-A105-D1222EAA360D}" destId="{E2575D8C-46F7-4BAC-B416-CB7444D6ED27}" srcOrd="4" destOrd="0" presId="urn:microsoft.com/office/officeart/2005/8/layout/default"/>
    <dgm:cxn modelId="{86E1858C-BB4E-43DD-81D3-59154E8686B9}" type="presParOf" srcId="{24351B41-EDFD-47B7-A105-D1222EAA360D}" destId="{6FF99BA9-B891-4BAE-B18F-B1E730B7086D}" srcOrd="5" destOrd="0" presId="urn:microsoft.com/office/officeart/2005/8/layout/default"/>
    <dgm:cxn modelId="{AAE5D474-9776-49B6-A234-BB83C630CCF5}" type="presParOf" srcId="{24351B41-EDFD-47B7-A105-D1222EAA360D}" destId="{9A2CC692-7706-4FD0-B8E3-8551704C8FDB}" srcOrd="6" destOrd="0" presId="urn:microsoft.com/office/officeart/2005/8/layout/default"/>
    <dgm:cxn modelId="{19DFC21D-32CA-4BDC-8A7C-96C0E1E557CB}" type="presParOf" srcId="{24351B41-EDFD-47B7-A105-D1222EAA360D}" destId="{4BB3D91B-237B-4774-8328-5D032161BCDB}" srcOrd="7" destOrd="0" presId="urn:microsoft.com/office/officeart/2005/8/layout/default"/>
    <dgm:cxn modelId="{ABBA0F5C-5F99-4C30-8772-F303B44D278A}" type="presParOf" srcId="{24351B41-EDFD-47B7-A105-D1222EAA360D}" destId="{F2064E26-D765-4C2D-946A-FF90908D647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1DA7E9-BD69-4817-9084-D00ED0234A22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B5EDA4-954A-4374-B2BB-8FD901E6904C}">
      <dgm:prSet phldrT="[Text]"/>
      <dgm:spPr/>
      <dgm:t>
        <a:bodyPr/>
        <a:lstStyle/>
        <a:p>
          <a:pPr algn="l"/>
          <a:r>
            <a:rPr lang="en-US" b="1" u="sng" dirty="0"/>
            <a:t>2 years prior</a:t>
          </a:r>
        </a:p>
        <a:p>
          <a:pPr algn="l"/>
          <a:r>
            <a:rPr lang="en-US" dirty="0"/>
            <a:t>Predict separation date from Military</a:t>
          </a:r>
        </a:p>
      </dgm:t>
    </dgm:pt>
    <dgm:pt modelId="{09F87B78-4C07-4C66-BD9E-6CFD735BDC37}" type="parTrans" cxnId="{78305AAE-091B-4ABF-AFE2-8FBCB688C9BA}">
      <dgm:prSet/>
      <dgm:spPr/>
      <dgm:t>
        <a:bodyPr/>
        <a:lstStyle/>
        <a:p>
          <a:endParaRPr lang="en-US"/>
        </a:p>
      </dgm:t>
    </dgm:pt>
    <dgm:pt modelId="{9A940425-27BD-444E-A588-CCBFF215C1DD}" type="sibTrans" cxnId="{78305AAE-091B-4ABF-AFE2-8FBCB688C9BA}">
      <dgm:prSet/>
      <dgm:spPr/>
      <dgm:t>
        <a:bodyPr/>
        <a:lstStyle/>
        <a:p>
          <a:endParaRPr lang="en-US"/>
        </a:p>
      </dgm:t>
    </dgm:pt>
    <dgm:pt modelId="{AE2F7CED-CA31-4729-83C6-2B89650B7027}">
      <dgm:prSet phldrT="[Text]"/>
      <dgm:spPr/>
      <dgm:t>
        <a:bodyPr/>
        <a:lstStyle/>
        <a:p>
          <a:pPr algn="l"/>
          <a:r>
            <a:rPr lang="en-US" b="1" u="sng" dirty="0"/>
            <a:t>1 year prior</a:t>
          </a:r>
        </a:p>
        <a:p>
          <a:pPr algn="l"/>
          <a:r>
            <a:rPr lang="en-US" dirty="0"/>
            <a:t>Career transition assistance programs</a:t>
          </a:r>
        </a:p>
      </dgm:t>
    </dgm:pt>
    <dgm:pt modelId="{31CAEB0A-9826-4F99-91CD-39BE33AABAEC}" type="parTrans" cxnId="{11D4D025-8147-4E62-9D31-3B1A18A5F01A}">
      <dgm:prSet/>
      <dgm:spPr/>
      <dgm:t>
        <a:bodyPr/>
        <a:lstStyle/>
        <a:p>
          <a:endParaRPr lang="en-US"/>
        </a:p>
      </dgm:t>
    </dgm:pt>
    <dgm:pt modelId="{B2166D4E-4728-48F2-9CB1-9AEA2EB5A5EC}" type="sibTrans" cxnId="{11D4D025-8147-4E62-9D31-3B1A18A5F01A}">
      <dgm:prSet/>
      <dgm:spPr/>
      <dgm:t>
        <a:bodyPr/>
        <a:lstStyle/>
        <a:p>
          <a:endParaRPr lang="en-US"/>
        </a:p>
      </dgm:t>
    </dgm:pt>
    <dgm:pt modelId="{2094FD37-FF43-4F0C-A326-497541F16393}">
      <dgm:prSet phldrT="[Text]"/>
      <dgm:spPr/>
      <dgm:t>
        <a:bodyPr/>
        <a:lstStyle/>
        <a:p>
          <a:r>
            <a:rPr lang="en-US" b="1" u="sng" dirty="0"/>
            <a:t>6 months prior</a:t>
          </a:r>
        </a:p>
        <a:p>
          <a:r>
            <a:rPr lang="en-US" dirty="0"/>
            <a:t>Begin applying for positions</a:t>
          </a:r>
        </a:p>
      </dgm:t>
    </dgm:pt>
    <dgm:pt modelId="{A015EDA5-0691-496F-B8C6-50D49A7CE6BB}" type="parTrans" cxnId="{7861CF2F-9D77-4E87-9890-9EF6056AFE31}">
      <dgm:prSet/>
      <dgm:spPr/>
      <dgm:t>
        <a:bodyPr/>
        <a:lstStyle/>
        <a:p>
          <a:endParaRPr lang="en-US"/>
        </a:p>
      </dgm:t>
    </dgm:pt>
    <dgm:pt modelId="{7BF5F2E7-C553-47F3-A55B-B41C716A0F9F}" type="sibTrans" cxnId="{7861CF2F-9D77-4E87-9890-9EF6056AFE31}">
      <dgm:prSet/>
      <dgm:spPr/>
      <dgm:t>
        <a:bodyPr/>
        <a:lstStyle/>
        <a:p>
          <a:endParaRPr lang="en-US"/>
        </a:p>
      </dgm:t>
    </dgm:pt>
    <dgm:pt modelId="{F1052E07-A22A-4471-BC65-C8EFD17FB009}">
      <dgm:prSet/>
      <dgm:spPr/>
      <dgm:t>
        <a:bodyPr/>
        <a:lstStyle/>
        <a:p>
          <a:r>
            <a:rPr lang="en-US" b="1" u="sng" dirty="0"/>
            <a:t>3 months prior</a:t>
          </a:r>
        </a:p>
        <a:p>
          <a:r>
            <a:rPr lang="en-US" dirty="0"/>
            <a:t>Secure civilian employment</a:t>
          </a:r>
        </a:p>
      </dgm:t>
    </dgm:pt>
    <dgm:pt modelId="{9C08A96A-5576-48FC-BF9D-9DDAC279E43F}" type="parTrans" cxnId="{B1F8C1DE-3BC0-4678-84B5-82CC73E4E30F}">
      <dgm:prSet/>
      <dgm:spPr/>
      <dgm:t>
        <a:bodyPr/>
        <a:lstStyle/>
        <a:p>
          <a:endParaRPr lang="en-US"/>
        </a:p>
      </dgm:t>
    </dgm:pt>
    <dgm:pt modelId="{08BA12E8-E923-4913-B372-8A7DDDF6BB66}" type="sibTrans" cxnId="{B1F8C1DE-3BC0-4678-84B5-82CC73E4E30F}">
      <dgm:prSet/>
      <dgm:spPr/>
      <dgm:t>
        <a:bodyPr/>
        <a:lstStyle/>
        <a:p>
          <a:endParaRPr lang="en-US"/>
        </a:p>
      </dgm:t>
    </dgm:pt>
    <dgm:pt modelId="{C8530D10-A7F2-4FBD-A3F1-95ABC346183C}" type="pres">
      <dgm:prSet presAssocID="{621DA7E9-BD69-4817-9084-D00ED0234A22}" presName="Name0" presStyleCnt="0">
        <dgm:presLayoutVars>
          <dgm:dir/>
          <dgm:animLvl val="lvl"/>
          <dgm:resizeHandles val="exact"/>
        </dgm:presLayoutVars>
      </dgm:prSet>
      <dgm:spPr/>
    </dgm:pt>
    <dgm:pt modelId="{58FC462C-3213-4CFC-A4BA-9B628C0B6601}" type="pres">
      <dgm:prSet presAssocID="{5AB5EDA4-954A-4374-B2BB-8FD901E6904C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AE8EFC5-4507-4C49-804A-48A98CF9C1DA}" type="pres">
      <dgm:prSet presAssocID="{9A940425-27BD-444E-A588-CCBFF215C1DD}" presName="parTxOnlySpace" presStyleCnt="0"/>
      <dgm:spPr/>
    </dgm:pt>
    <dgm:pt modelId="{BBD827B0-8D04-4346-B369-6509573E5AD0}" type="pres">
      <dgm:prSet presAssocID="{AE2F7CED-CA31-4729-83C6-2B89650B7027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31B882A-256F-44D1-B2D3-D2E3619D80B3}" type="pres">
      <dgm:prSet presAssocID="{B2166D4E-4728-48F2-9CB1-9AEA2EB5A5EC}" presName="parTxOnlySpace" presStyleCnt="0"/>
      <dgm:spPr/>
    </dgm:pt>
    <dgm:pt modelId="{0182AF97-41EA-4524-A20A-3F3B86E253D1}" type="pres">
      <dgm:prSet presAssocID="{2094FD37-FF43-4F0C-A326-497541F16393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25457DC-203F-40C1-A48B-7D4E82A68967}" type="pres">
      <dgm:prSet presAssocID="{7BF5F2E7-C553-47F3-A55B-B41C716A0F9F}" presName="parTxOnlySpace" presStyleCnt="0"/>
      <dgm:spPr/>
    </dgm:pt>
    <dgm:pt modelId="{2B9DE85A-570B-45DC-B2FC-3CC3833EC6A5}" type="pres">
      <dgm:prSet presAssocID="{F1052E07-A22A-4471-BC65-C8EFD17FB00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BC69305-BD0D-4BAF-AEA2-6015F9DF7C44}" type="presOf" srcId="{AE2F7CED-CA31-4729-83C6-2B89650B7027}" destId="{BBD827B0-8D04-4346-B369-6509573E5AD0}" srcOrd="0" destOrd="0" presId="urn:microsoft.com/office/officeart/2005/8/layout/chevron1"/>
    <dgm:cxn modelId="{11D4D025-8147-4E62-9D31-3B1A18A5F01A}" srcId="{621DA7E9-BD69-4817-9084-D00ED0234A22}" destId="{AE2F7CED-CA31-4729-83C6-2B89650B7027}" srcOrd="1" destOrd="0" parTransId="{31CAEB0A-9826-4F99-91CD-39BE33AABAEC}" sibTransId="{B2166D4E-4728-48F2-9CB1-9AEA2EB5A5EC}"/>
    <dgm:cxn modelId="{7861CF2F-9D77-4E87-9890-9EF6056AFE31}" srcId="{621DA7E9-BD69-4817-9084-D00ED0234A22}" destId="{2094FD37-FF43-4F0C-A326-497541F16393}" srcOrd="2" destOrd="0" parTransId="{A015EDA5-0691-496F-B8C6-50D49A7CE6BB}" sibTransId="{7BF5F2E7-C553-47F3-A55B-B41C716A0F9F}"/>
    <dgm:cxn modelId="{5125D840-B111-409F-AF69-79882A01AC91}" type="presOf" srcId="{621DA7E9-BD69-4817-9084-D00ED0234A22}" destId="{C8530D10-A7F2-4FBD-A3F1-95ABC346183C}" srcOrd="0" destOrd="0" presId="urn:microsoft.com/office/officeart/2005/8/layout/chevron1"/>
    <dgm:cxn modelId="{68B4DE61-DE9A-467F-8A7D-EFDDC1EF51C2}" type="presOf" srcId="{5AB5EDA4-954A-4374-B2BB-8FD901E6904C}" destId="{58FC462C-3213-4CFC-A4BA-9B628C0B6601}" srcOrd="0" destOrd="0" presId="urn:microsoft.com/office/officeart/2005/8/layout/chevron1"/>
    <dgm:cxn modelId="{9700B893-4574-40F0-9557-7B6D72129916}" type="presOf" srcId="{F1052E07-A22A-4471-BC65-C8EFD17FB009}" destId="{2B9DE85A-570B-45DC-B2FC-3CC3833EC6A5}" srcOrd="0" destOrd="0" presId="urn:microsoft.com/office/officeart/2005/8/layout/chevron1"/>
    <dgm:cxn modelId="{78305AAE-091B-4ABF-AFE2-8FBCB688C9BA}" srcId="{621DA7E9-BD69-4817-9084-D00ED0234A22}" destId="{5AB5EDA4-954A-4374-B2BB-8FD901E6904C}" srcOrd="0" destOrd="0" parTransId="{09F87B78-4C07-4C66-BD9E-6CFD735BDC37}" sibTransId="{9A940425-27BD-444E-A588-CCBFF215C1DD}"/>
    <dgm:cxn modelId="{231AAADE-C5E0-4852-8F61-A31B7C0B0341}" type="presOf" srcId="{2094FD37-FF43-4F0C-A326-497541F16393}" destId="{0182AF97-41EA-4524-A20A-3F3B86E253D1}" srcOrd="0" destOrd="0" presId="urn:microsoft.com/office/officeart/2005/8/layout/chevron1"/>
    <dgm:cxn modelId="{B1F8C1DE-3BC0-4678-84B5-82CC73E4E30F}" srcId="{621DA7E9-BD69-4817-9084-D00ED0234A22}" destId="{F1052E07-A22A-4471-BC65-C8EFD17FB009}" srcOrd="3" destOrd="0" parTransId="{9C08A96A-5576-48FC-BF9D-9DDAC279E43F}" sibTransId="{08BA12E8-E923-4913-B372-8A7DDDF6BB66}"/>
    <dgm:cxn modelId="{662D33A4-E693-42A9-902B-F8C9AB67519C}" type="presParOf" srcId="{C8530D10-A7F2-4FBD-A3F1-95ABC346183C}" destId="{58FC462C-3213-4CFC-A4BA-9B628C0B6601}" srcOrd="0" destOrd="0" presId="urn:microsoft.com/office/officeart/2005/8/layout/chevron1"/>
    <dgm:cxn modelId="{BA1111C7-BC8F-4A57-88B3-DD8EE8F0DBDD}" type="presParOf" srcId="{C8530D10-A7F2-4FBD-A3F1-95ABC346183C}" destId="{0AE8EFC5-4507-4C49-804A-48A98CF9C1DA}" srcOrd="1" destOrd="0" presId="urn:microsoft.com/office/officeart/2005/8/layout/chevron1"/>
    <dgm:cxn modelId="{4639F044-8874-4406-B9B5-F968317F930B}" type="presParOf" srcId="{C8530D10-A7F2-4FBD-A3F1-95ABC346183C}" destId="{BBD827B0-8D04-4346-B369-6509573E5AD0}" srcOrd="2" destOrd="0" presId="urn:microsoft.com/office/officeart/2005/8/layout/chevron1"/>
    <dgm:cxn modelId="{D6E04F02-2EC7-4642-85F9-AC85E847075B}" type="presParOf" srcId="{C8530D10-A7F2-4FBD-A3F1-95ABC346183C}" destId="{531B882A-256F-44D1-B2D3-D2E3619D80B3}" srcOrd="3" destOrd="0" presId="urn:microsoft.com/office/officeart/2005/8/layout/chevron1"/>
    <dgm:cxn modelId="{A0A2BE2A-D3C8-479D-AF01-205DDCF0EDD4}" type="presParOf" srcId="{C8530D10-A7F2-4FBD-A3F1-95ABC346183C}" destId="{0182AF97-41EA-4524-A20A-3F3B86E253D1}" srcOrd="4" destOrd="0" presId="urn:microsoft.com/office/officeart/2005/8/layout/chevron1"/>
    <dgm:cxn modelId="{363DFC80-16FD-498D-8890-EC4714155270}" type="presParOf" srcId="{C8530D10-A7F2-4FBD-A3F1-95ABC346183C}" destId="{F25457DC-203F-40C1-A48B-7D4E82A68967}" srcOrd="5" destOrd="0" presId="urn:microsoft.com/office/officeart/2005/8/layout/chevron1"/>
    <dgm:cxn modelId="{DD3A55E8-ED6D-4040-ADE6-2EA5D0955893}" type="presParOf" srcId="{C8530D10-A7F2-4FBD-A3F1-95ABC346183C}" destId="{2B9DE85A-570B-45DC-B2FC-3CC3833EC6A5}" srcOrd="6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D9A14B-2F63-480A-929B-1249E3CD3FDC}">
      <dsp:nvSpPr>
        <dsp:cNvPr id="0" name=""/>
        <dsp:cNvSpPr/>
      </dsp:nvSpPr>
      <dsp:spPr>
        <a:xfrm>
          <a:off x="1221978" y="2645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  <a:latin typeface="+mn-lt"/>
              <a:ea typeface="+mn-ea"/>
              <a:cs typeface="+mn-cs"/>
            </a:rPr>
            <a:t>Supply Corps / Quarter Master / Battalion S4 / Movement / Acquisition / Transportation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1221978" y="2645"/>
        <a:ext cx="2706687" cy="1624012"/>
      </dsp:txXfrm>
    </dsp:sp>
    <dsp:sp modelId="{587B184A-041B-4C9B-B256-BC63ED2777B2}">
      <dsp:nvSpPr>
        <dsp:cNvPr id="0" name=""/>
        <dsp:cNvSpPr/>
      </dsp:nvSpPr>
      <dsp:spPr>
        <a:xfrm>
          <a:off x="4199334" y="2645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  <a:latin typeface="+mn-lt"/>
              <a:ea typeface="+mn-ea"/>
              <a:cs typeface="+mn-cs"/>
            </a:rPr>
            <a:t>Aerospace Maintenance / Armor / Engineering / Surface Warfare / Combat Arms / Ordnance / Munitions / Civil Engineer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4199334" y="2645"/>
        <a:ext cx="2706687" cy="1624012"/>
      </dsp:txXfrm>
    </dsp:sp>
    <dsp:sp modelId="{E2575D8C-46F7-4BAC-B416-CB7444D6ED27}">
      <dsp:nvSpPr>
        <dsp:cNvPr id="0" name=""/>
        <dsp:cNvSpPr/>
      </dsp:nvSpPr>
      <dsp:spPr>
        <a:xfrm>
          <a:off x="1221978" y="1897327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u="none" kern="1200" dirty="0"/>
            <a:t>Infantry / Field Artillery / Air Defense Artillery / Armor / Security / Recruiting / Safety</a:t>
          </a:r>
          <a:endParaRPr lang="en-US" sz="1500" kern="1200" dirty="0"/>
        </a:p>
      </dsp:txBody>
      <dsp:txXfrm>
        <a:off x="1221978" y="1897327"/>
        <a:ext cx="2706687" cy="1624012"/>
      </dsp:txXfrm>
    </dsp:sp>
    <dsp:sp modelId="{9A2CC692-7706-4FD0-B8E3-8551704C8FDB}">
      <dsp:nvSpPr>
        <dsp:cNvPr id="0" name=""/>
        <dsp:cNvSpPr/>
      </dsp:nvSpPr>
      <dsp:spPr>
        <a:xfrm>
          <a:off x="4199334" y="1897327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solidFill>
                <a:schemeClr val="bg1"/>
              </a:solidFill>
              <a:latin typeface="+mn-lt"/>
              <a:ea typeface="+mn-ea"/>
              <a:cs typeface="+mn-cs"/>
            </a:rPr>
            <a:t>Administrative / Civil Affairs / Finance Corps / Public Affairs / Communications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4199334" y="1897327"/>
        <a:ext cx="2706687" cy="1624012"/>
      </dsp:txXfrm>
    </dsp:sp>
    <dsp:sp modelId="{F2064E26-D765-4C2D-946A-FF90908D6476}">
      <dsp:nvSpPr>
        <dsp:cNvPr id="0" name=""/>
        <dsp:cNvSpPr/>
      </dsp:nvSpPr>
      <dsp:spPr>
        <a:xfrm>
          <a:off x="2710656" y="3792008"/>
          <a:ext cx="2706687" cy="16240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i="0" u="none" kern="1200" dirty="0"/>
            <a:t>Signal Corps / Communications / Information Technology / Electronic Warfare / Cyber-technology / Intel / Space Missile Control / Operations</a:t>
          </a:r>
          <a:endParaRPr lang="en-US" sz="1500" kern="1200" dirty="0"/>
        </a:p>
      </dsp:txBody>
      <dsp:txXfrm>
        <a:off x="2710656" y="3792008"/>
        <a:ext cx="2706687" cy="1624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FC462C-3213-4CFC-A4BA-9B628C0B6601}">
      <dsp:nvSpPr>
        <dsp:cNvPr id="0" name=""/>
        <dsp:cNvSpPr/>
      </dsp:nvSpPr>
      <dsp:spPr>
        <a:xfrm>
          <a:off x="5089" y="2116759"/>
          <a:ext cx="2962870" cy="118514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dirty="0"/>
            <a:t>2 years prior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Predict separation date from Military</a:t>
          </a:r>
        </a:p>
      </dsp:txBody>
      <dsp:txXfrm>
        <a:off x="597663" y="2116759"/>
        <a:ext cx="1777722" cy="1185148"/>
      </dsp:txXfrm>
    </dsp:sp>
    <dsp:sp modelId="{BBD827B0-8D04-4346-B369-6509573E5AD0}">
      <dsp:nvSpPr>
        <dsp:cNvPr id="0" name=""/>
        <dsp:cNvSpPr/>
      </dsp:nvSpPr>
      <dsp:spPr>
        <a:xfrm>
          <a:off x="2671673" y="2116759"/>
          <a:ext cx="2962870" cy="118514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dirty="0"/>
            <a:t>1 year prior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Career transition assistance programs</a:t>
          </a:r>
        </a:p>
      </dsp:txBody>
      <dsp:txXfrm>
        <a:off x="3264247" y="2116759"/>
        <a:ext cx="1777722" cy="1185148"/>
      </dsp:txXfrm>
    </dsp:sp>
    <dsp:sp modelId="{0182AF97-41EA-4524-A20A-3F3B86E253D1}">
      <dsp:nvSpPr>
        <dsp:cNvPr id="0" name=""/>
        <dsp:cNvSpPr/>
      </dsp:nvSpPr>
      <dsp:spPr>
        <a:xfrm>
          <a:off x="5338256" y="2116759"/>
          <a:ext cx="2962870" cy="118514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dirty="0"/>
            <a:t>6 months prior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Begin applying for positions</a:t>
          </a:r>
        </a:p>
      </dsp:txBody>
      <dsp:txXfrm>
        <a:off x="5930830" y="2116759"/>
        <a:ext cx="1777722" cy="1185148"/>
      </dsp:txXfrm>
    </dsp:sp>
    <dsp:sp modelId="{2B9DE85A-570B-45DC-B2FC-3CC3833EC6A5}">
      <dsp:nvSpPr>
        <dsp:cNvPr id="0" name=""/>
        <dsp:cNvSpPr/>
      </dsp:nvSpPr>
      <dsp:spPr>
        <a:xfrm>
          <a:off x="8004839" y="2116759"/>
          <a:ext cx="2962870" cy="118514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dirty="0"/>
            <a:t>3 months prior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Secure civilian employment</a:t>
          </a:r>
        </a:p>
      </dsp:txBody>
      <dsp:txXfrm>
        <a:off x="8597413" y="2116759"/>
        <a:ext cx="1777722" cy="1185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0EB87-5281-42EB-94E3-761FB3A0C1D4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2F20D-B6FB-4CE4-A207-2244E64BFF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3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D36A58-7FEC-4232-8132-5FB78C9F1C4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4277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52566" y="3934690"/>
            <a:ext cx="5406693" cy="147002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52566" y="5404715"/>
            <a:ext cx="5406693" cy="414195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6027483" y="1806641"/>
            <a:ext cx="0" cy="3869766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229" y="4514776"/>
            <a:ext cx="1210824" cy="1151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84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text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554839" y="1835151"/>
            <a:ext cx="5026536" cy="4276725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554840" y="1302152"/>
            <a:ext cx="5027561" cy="385097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609601" y="1301529"/>
            <a:ext cx="5027561" cy="385097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09600" y="1835151"/>
            <a:ext cx="5026536" cy="4276725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91950"/>
          </a:xfrm>
        </p:spPr>
        <p:txBody>
          <a:bodyPr anchor="t" anchorCtr="0">
            <a:noAutofit/>
          </a:bodyPr>
          <a:lstStyle>
            <a:lvl1pPr>
              <a:defRPr b="1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 28pt Century Gothic bold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1" y="1319214"/>
            <a:ext cx="5027561" cy="366712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800" b="1">
                <a:solidFill>
                  <a:schemeClr val="bg1"/>
                </a:solidFill>
              </a:defRPr>
            </a:lvl2pPr>
            <a:lvl3pPr marL="914400" indent="0">
              <a:buNone/>
              <a:defRPr sz="1800" b="1">
                <a:solidFill>
                  <a:schemeClr val="bg1"/>
                </a:solidFill>
              </a:defRPr>
            </a:lvl3pPr>
            <a:lvl4pPr marL="1371600" indent="0">
              <a:buNone/>
              <a:defRPr sz="1800" b="1">
                <a:solidFill>
                  <a:schemeClr val="bg1"/>
                </a:solidFill>
              </a:defRPr>
            </a:lvl4pPr>
            <a:lvl5pPr marL="1828800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1 18pt bold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554840" y="1319214"/>
            <a:ext cx="5027561" cy="366712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800" b="1">
                <a:solidFill>
                  <a:schemeClr val="bg1"/>
                </a:solidFill>
              </a:defRPr>
            </a:lvl2pPr>
            <a:lvl3pPr marL="914400" indent="0">
              <a:buNone/>
              <a:defRPr sz="1800" b="1">
                <a:solidFill>
                  <a:schemeClr val="bg1"/>
                </a:solidFill>
              </a:defRPr>
            </a:lvl3pPr>
            <a:lvl4pPr marL="1371600" indent="0">
              <a:buNone/>
              <a:defRPr sz="1800" b="1">
                <a:solidFill>
                  <a:schemeClr val="bg1"/>
                </a:solidFill>
              </a:defRPr>
            </a:lvl4pPr>
            <a:lvl5pPr marL="1828800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2 18pt bold</a:t>
            </a:r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79893" y="6469552"/>
            <a:ext cx="1021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2F0BB2B-A04D-4CFE-A72F-29B51F99AA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25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column text tab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1" y="1302775"/>
            <a:ext cx="3487175" cy="385097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09601" y="1835151"/>
            <a:ext cx="3486151" cy="4276725"/>
          </a:xfr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379384" y="1835151"/>
            <a:ext cx="3486149" cy="4276725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8096251" y="1835151"/>
            <a:ext cx="3486149" cy="4276725"/>
          </a:xfrm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379384" y="1302152"/>
            <a:ext cx="3487175" cy="385097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/>
        </p:nvSpPr>
        <p:spPr>
          <a:xfrm>
            <a:off x="8096251" y="1301529"/>
            <a:ext cx="3487175" cy="385097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91950"/>
          </a:xfrm>
        </p:spPr>
        <p:txBody>
          <a:bodyPr anchor="t" anchorCtr="0">
            <a:noAutofit/>
          </a:bodyPr>
          <a:lstStyle>
            <a:lvl1pPr>
              <a:defRPr b="1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 28pt Century Gothic bold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379931" y="1302775"/>
            <a:ext cx="3487175" cy="385097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1" y="1319214"/>
            <a:ext cx="3487175" cy="366712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800" b="1">
                <a:solidFill>
                  <a:schemeClr val="bg1"/>
                </a:solidFill>
              </a:defRPr>
            </a:lvl2pPr>
            <a:lvl3pPr marL="914400" indent="0">
              <a:buNone/>
              <a:defRPr sz="1800" b="1">
                <a:solidFill>
                  <a:schemeClr val="bg1"/>
                </a:solidFill>
              </a:defRPr>
            </a:lvl3pPr>
            <a:lvl4pPr marL="1371600" indent="0">
              <a:buNone/>
              <a:defRPr sz="1800" b="1">
                <a:solidFill>
                  <a:schemeClr val="bg1"/>
                </a:solidFill>
              </a:defRPr>
            </a:lvl4pPr>
            <a:lvl5pPr marL="1828800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1 18pt bold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79931" y="1319214"/>
            <a:ext cx="3487175" cy="366712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800" b="1">
                <a:solidFill>
                  <a:schemeClr val="bg1"/>
                </a:solidFill>
              </a:defRPr>
            </a:lvl2pPr>
            <a:lvl3pPr marL="914400" indent="0">
              <a:buNone/>
              <a:defRPr sz="1800" b="1">
                <a:solidFill>
                  <a:schemeClr val="bg1"/>
                </a:solidFill>
              </a:defRPr>
            </a:lvl3pPr>
            <a:lvl4pPr marL="1371600" indent="0">
              <a:buNone/>
              <a:defRPr sz="1800" b="1">
                <a:solidFill>
                  <a:schemeClr val="bg1"/>
                </a:solidFill>
              </a:defRPr>
            </a:lvl4pPr>
            <a:lvl5pPr marL="1828800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2 18pt bold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8095226" y="1319214"/>
            <a:ext cx="3487175" cy="366712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800" b="1">
                <a:solidFill>
                  <a:schemeClr val="bg1"/>
                </a:solidFill>
              </a:defRPr>
            </a:lvl2pPr>
            <a:lvl3pPr marL="914400" indent="0">
              <a:buNone/>
              <a:defRPr sz="1800" b="1">
                <a:solidFill>
                  <a:schemeClr val="bg1"/>
                </a:solidFill>
              </a:defRPr>
            </a:lvl3pPr>
            <a:lvl4pPr marL="1371600" indent="0">
              <a:buNone/>
              <a:defRPr sz="1800" b="1">
                <a:solidFill>
                  <a:schemeClr val="bg1"/>
                </a:solidFill>
              </a:defRPr>
            </a:lvl4pPr>
            <a:lvl5pPr marL="1828800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3 18pt bold</a:t>
            </a:r>
          </a:p>
        </p:txBody>
      </p:sp>
      <p:sp>
        <p:nvSpPr>
          <p:cNvPr id="2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79893" y="6469552"/>
            <a:ext cx="1021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2F0BB2B-A04D-4CFE-A72F-29B51F99AA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21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79893" y="6469552"/>
            <a:ext cx="1021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2F0BB2B-A04D-4CFE-A72F-29B51F99AAF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91950"/>
          </a:xfrm>
        </p:spPr>
        <p:txBody>
          <a:bodyPr anchor="t" anchorCtr="0">
            <a:noAutofit/>
          </a:bodyPr>
          <a:lstStyle>
            <a:lvl1pPr>
              <a:defRPr b="1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Blank slide Title 28pt Century Gothic bold</a:t>
            </a:r>
          </a:p>
        </p:txBody>
      </p:sp>
    </p:spTree>
    <p:extLst>
      <p:ext uri="{BB962C8B-B14F-4D97-AF65-F5344CB8AC3E}">
        <p14:creationId xmlns:p14="http://schemas.microsoft.com/office/powerpoint/2010/main" val="257586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estion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5819" y="4495801"/>
            <a:ext cx="805047" cy="76569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856640" y="5228719"/>
            <a:ext cx="9592121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43954" y="4265048"/>
            <a:ext cx="8487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tx2"/>
                </a:solidFill>
              </a:rPr>
              <a:t>Questions?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856640" y="5228719"/>
            <a:ext cx="9592121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43954" y="4265048"/>
            <a:ext cx="8487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tx2"/>
                </a:solidFill>
              </a:rPr>
              <a:t>Questions?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856640" y="5228719"/>
            <a:ext cx="9592121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1843954" y="4265048"/>
            <a:ext cx="8487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tx2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86432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 slide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5819" y="4495801"/>
            <a:ext cx="805047" cy="76569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856640" y="5228719"/>
            <a:ext cx="9592121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43954" y="4265048"/>
            <a:ext cx="8487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tx2"/>
                </a:solidFill>
              </a:rPr>
              <a:t>Thank you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856640" y="5228719"/>
            <a:ext cx="9592121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843954" y="4265048"/>
            <a:ext cx="8487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tx2"/>
                </a:solidFill>
              </a:rPr>
              <a:t>Thank you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856640" y="5228719"/>
            <a:ext cx="9592121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1843954" y="4265048"/>
            <a:ext cx="8487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tx2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6225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go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838" y="2588967"/>
            <a:ext cx="7497735" cy="1466627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09600" y="5667389"/>
            <a:ext cx="10972800" cy="857223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00" b="0" kern="120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An independent member of the Blue Shield Association</a:t>
            </a:r>
          </a:p>
        </p:txBody>
      </p:sp>
    </p:spTree>
    <p:extLst>
      <p:ext uri="{BB962C8B-B14F-4D97-AF65-F5344CB8AC3E}">
        <p14:creationId xmlns:p14="http://schemas.microsoft.com/office/powerpoint/2010/main" val="247246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- sh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36389"/>
            <a:ext cx="10972800" cy="857223"/>
          </a:xfrm>
        </p:spPr>
        <p:txBody>
          <a:bodyPr anchor="t" anchorCtr="0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Agenda title 40pt bold</a:t>
            </a:r>
          </a:p>
        </p:txBody>
      </p:sp>
    </p:spTree>
    <p:extLst>
      <p:ext uri="{BB962C8B-B14F-4D97-AF65-F5344CB8AC3E}">
        <p14:creationId xmlns:p14="http://schemas.microsoft.com/office/powerpoint/2010/main" val="20281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- l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36389"/>
            <a:ext cx="10972800" cy="857223"/>
          </a:xfrm>
        </p:spPr>
        <p:txBody>
          <a:bodyPr anchor="t" anchorCtr="0">
            <a:noAutofit/>
          </a:bodyPr>
          <a:lstStyle>
            <a:lvl1pPr>
              <a:defRPr sz="40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Long agenda title 40pt bold</a:t>
            </a:r>
          </a:p>
        </p:txBody>
      </p:sp>
    </p:spTree>
    <p:extLst>
      <p:ext uri="{BB962C8B-B14F-4D97-AF65-F5344CB8AC3E}">
        <p14:creationId xmlns:p14="http://schemas.microsoft.com/office/powerpoint/2010/main" val="73383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- extra l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36389"/>
            <a:ext cx="10972800" cy="857223"/>
          </a:xfrm>
        </p:spPr>
        <p:txBody>
          <a:bodyPr anchor="t" anchorCtr="0">
            <a:noAutofit/>
          </a:bodyPr>
          <a:lstStyle>
            <a:lvl1pPr>
              <a:defRPr sz="40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Extra long agenda title 40pt bold</a:t>
            </a:r>
          </a:p>
        </p:txBody>
      </p:sp>
    </p:spTree>
    <p:extLst>
      <p:ext uri="{BB962C8B-B14F-4D97-AF65-F5344CB8AC3E}">
        <p14:creationId xmlns:p14="http://schemas.microsoft.com/office/powerpoint/2010/main" val="193977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sition slide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1038907" y="3924399"/>
            <a:ext cx="8916511" cy="1225695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40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Transition slide</a:t>
            </a:r>
            <a:br>
              <a:rPr lang="en-US" dirty="0"/>
            </a:br>
            <a:r>
              <a:rPr lang="en-US" dirty="0"/>
              <a:t>title goes here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55773" y="4495801"/>
            <a:ext cx="805047" cy="765695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051593" y="5228719"/>
            <a:ext cx="9592121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051593" y="5228719"/>
            <a:ext cx="9592121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051593" y="5228719"/>
            <a:ext cx="9592121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79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r>
              <a:rPr lang="en-US" dirty="0"/>
              <a:t>First level bullet, century gothic, 18pt, blue bullet</a:t>
            </a:r>
          </a:p>
          <a:p>
            <a:pPr lvl="1"/>
            <a:r>
              <a:rPr lang="en-US" dirty="0"/>
              <a:t>Second level bullet, century gothic, 16pt, green bullet</a:t>
            </a:r>
          </a:p>
          <a:p>
            <a:pPr lvl="2"/>
            <a:r>
              <a:rPr lang="en-US" dirty="0"/>
              <a:t>Third level bullet, century gothic, 14pt, grey bullet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91950"/>
          </a:xfrm>
        </p:spPr>
        <p:txBody>
          <a:bodyPr anchor="t" anchorCtr="0">
            <a:noAutofit/>
          </a:bodyPr>
          <a:lstStyle>
            <a:lvl1pPr>
              <a:defRPr b="1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1-column layout title 28pt Century Gothic bold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79893" y="6469552"/>
            <a:ext cx="1021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2F0BB2B-A04D-4CFE-A72F-29B51F99AA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74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235587"/>
            <a:ext cx="5326475" cy="3394075"/>
          </a:xfrm>
        </p:spPr>
        <p:txBody>
          <a:bodyPr>
            <a:normAutofit/>
          </a:bodyPr>
          <a:lstStyle>
            <a:lvl1pPr>
              <a:defRPr sz="1600"/>
            </a:lvl1pPr>
            <a:lvl2pPr marL="458788" indent="-169863">
              <a:defRPr sz="1400"/>
            </a:lvl2pPr>
            <a:lvl3pPr marL="684213" indent="-169863"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dirty="0"/>
              <a:t>First level bullet, century gothic, 16pt, blue bullet</a:t>
            </a:r>
          </a:p>
          <a:p>
            <a:pPr lvl="1"/>
            <a:r>
              <a:rPr lang="en-US" dirty="0"/>
              <a:t>Second level bullet, century gothic, 14pt, green bullet</a:t>
            </a:r>
          </a:p>
          <a:p>
            <a:pPr lvl="2"/>
            <a:r>
              <a:rPr lang="en-US" dirty="0"/>
              <a:t>Third level bullet, century gothic, 12pt, grey bullet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235587"/>
            <a:ext cx="5319851" cy="3394075"/>
          </a:xfrm>
        </p:spPr>
        <p:txBody>
          <a:bodyPr>
            <a:normAutofit/>
          </a:bodyPr>
          <a:lstStyle>
            <a:lvl1pPr>
              <a:defRPr sz="1600"/>
            </a:lvl1pPr>
            <a:lvl2pPr marL="458788" indent="-169863">
              <a:defRPr sz="1400"/>
            </a:lvl2pPr>
            <a:lvl3pPr marL="684213" indent="-169863"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dirty="0"/>
              <a:t>First level bullet, century gothic, 16pt, blue bullet</a:t>
            </a:r>
          </a:p>
          <a:p>
            <a:pPr lvl="1"/>
            <a:r>
              <a:rPr lang="en-US" dirty="0"/>
              <a:t>Second level bullet, century gothic, 14pt, green bullet</a:t>
            </a:r>
          </a:p>
          <a:p>
            <a:pPr lvl="2"/>
            <a:r>
              <a:rPr lang="en-US" dirty="0"/>
              <a:t>Third level bullet, century gothic, 12pt, grey bullet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91950"/>
          </a:xfrm>
        </p:spPr>
        <p:txBody>
          <a:bodyPr anchor="t" anchorCtr="0">
            <a:noAutofit/>
          </a:bodyPr>
          <a:lstStyle>
            <a:lvl1pPr>
              <a:defRPr b="1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2-column layout title 28pt Century Gothic bold 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79893" y="6469552"/>
            <a:ext cx="1021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2F0BB2B-A04D-4CFE-A72F-29B51F99AA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49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609600" y="1460501"/>
            <a:ext cx="10972800" cy="378142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91950"/>
          </a:xfrm>
        </p:spPr>
        <p:txBody>
          <a:bodyPr anchor="t" anchorCtr="0">
            <a:noAutofit/>
          </a:bodyPr>
          <a:lstStyle>
            <a:lvl1pPr>
              <a:defRPr b="1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Table title 28pt Century Gothic bold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79893" y="6469552"/>
            <a:ext cx="1021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2F0BB2B-A04D-4CFE-A72F-29B51F99AA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18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91950"/>
          </a:xfrm>
        </p:spPr>
        <p:txBody>
          <a:bodyPr anchor="t" anchorCtr="0">
            <a:noAutofit/>
          </a:bodyPr>
          <a:lstStyle>
            <a:lvl1pPr>
              <a:defRPr b="1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Chart title 28pt Century Gothic bold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79893" y="6469552"/>
            <a:ext cx="1021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2F0BB2B-A04D-4CFE-A72F-29B51F99AA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03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36389"/>
            <a:ext cx="10972800" cy="85722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4317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079893" y="6469552"/>
            <a:ext cx="1021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62F0BB2B-A04D-4CFE-A72F-29B51F99AAF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168196" y="6522827"/>
            <a:ext cx="3096625" cy="246221"/>
            <a:chOff x="126146" y="6522826"/>
            <a:chExt cx="2322469" cy="24622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126146" y="6524916"/>
              <a:ext cx="192508" cy="244131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/>
          </p:nvCxnSpPr>
          <p:spPr>
            <a:xfrm>
              <a:off x="447258" y="6550210"/>
              <a:ext cx="0" cy="203107"/>
            </a:xfrm>
            <a:prstGeom prst="line">
              <a:avLst/>
            </a:prstGeom>
            <a:ln w="6350" cap="rnd">
              <a:solidFill>
                <a:schemeClr val="bg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88197" y="6522826"/>
              <a:ext cx="19604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bg1">
                      <a:lumMod val="50000"/>
                    </a:schemeClr>
                  </a:solidFill>
                </a:rPr>
                <a:t>Blue Shield of </a:t>
              </a:r>
              <a:r>
                <a:rPr lang="en-US" sz="1000" spc="-50" baseline="0" dirty="0">
                  <a:solidFill>
                    <a:schemeClr val="bg1">
                      <a:lumMod val="50000"/>
                    </a:schemeClr>
                  </a:solidFill>
                </a:rPr>
                <a:t>Ca</a:t>
              </a:r>
              <a:r>
                <a:rPr lang="en-US" sz="1000" dirty="0">
                  <a:solidFill>
                    <a:schemeClr val="bg1">
                      <a:lumMod val="50000"/>
                    </a:schemeClr>
                  </a:solidFill>
                </a:rPr>
                <a:t>lifornia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9208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2"/>
          </a:solidFill>
          <a:latin typeface="Century Gothic"/>
          <a:ea typeface="+mj-ea"/>
          <a:cs typeface="Century Gothic"/>
        </a:defRPr>
      </a:lvl1pPr>
    </p:titleStyle>
    <p:bodyStyle>
      <a:lvl1pPr marL="173038" indent="-173038" algn="l" defTabSz="457200" rtl="0" eaLnBrk="1" latinLnBrk="0" hangingPunct="1">
        <a:spcBef>
          <a:spcPts val="300"/>
        </a:spcBef>
        <a:spcAft>
          <a:spcPts val="300"/>
        </a:spcAft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627063" indent="-169863" algn="l" defTabSz="457200" rtl="0" eaLnBrk="1" latinLnBrk="0" hangingPunct="1">
        <a:spcBef>
          <a:spcPts val="300"/>
        </a:spcBef>
        <a:spcAft>
          <a:spcPts val="300"/>
        </a:spcAft>
        <a:buClr>
          <a:schemeClr val="accent2"/>
        </a:buClr>
        <a:buFont typeface="Arial"/>
        <a:buChar char="•"/>
        <a:defRPr sz="16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ts val="300"/>
        </a:spcBef>
        <a:spcAft>
          <a:spcPts val="300"/>
        </a:spcAft>
        <a:buClr>
          <a:schemeClr val="bg1">
            <a:lumMod val="50000"/>
          </a:schemeClr>
        </a:buClr>
        <a:buFont typeface="Arial"/>
        <a:buChar char="•"/>
        <a:defRPr sz="1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ts val="500"/>
        </a:spcBef>
        <a:buFont typeface="Arial"/>
        <a:buChar char="–"/>
        <a:defRPr sz="12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ts val="500"/>
        </a:spcBef>
        <a:buFont typeface="Arial"/>
        <a:buChar char="»"/>
        <a:defRPr sz="12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teranjobsmission.com/employers" TargetMode="External"/><Relationship Id="rId2" Type="http://schemas.openxmlformats.org/officeDocument/2006/relationships/hyperlink" Target="https://recruitmilitary.com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onetonline.org/crosswalk/" TargetMode="External"/><Relationship Id="rId5" Type="http://schemas.openxmlformats.org/officeDocument/2006/relationships/hyperlink" Target="https://www.dol.gov/veterans/hireaveteran/" TargetMode="External"/><Relationship Id="rId4" Type="http://schemas.openxmlformats.org/officeDocument/2006/relationships/hyperlink" Target="https://www.military.com/hiring-veterans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litary.com/hiring-veterans/resources/tax-credits-for-hiring-veterans.html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Military Veteran Hiring Aid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216647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Specialized Management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B54EADE-6F52-42AB-A0AB-0CC609321B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948850"/>
              </p:ext>
            </p:extLst>
          </p:nvPr>
        </p:nvGraphicFramePr>
        <p:xfrm>
          <a:off x="547817" y="1103872"/>
          <a:ext cx="11096365" cy="4644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195">
                  <a:extLst>
                    <a:ext uri="{9D8B030D-6E8A-4147-A177-3AD203B41FA5}">
                      <a16:colId xmlns:a16="http://schemas.microsoft.com/office/drawing/2014/main" val="3527576791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2258074553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1902626515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87442683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3472505477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1233043823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2407990773"/>
                    </a:ext>
                  </a:extLst>
                </a:gridCol>
              </a:tblGrid>
              <a:tr h="10731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Grade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Years of Military Experience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4-Year College Degree?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Supervisory/</a:t>
                      </a:r>
                    </a:p>
                    <a:p>
                      <a:pPr algn="ctr"/>
                      <a:r>
                        <a:rPr lang="en-US" sz="1500" dirty="0"/>
                        <a:t>Managerial Experience?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Key Responsibilities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Key Characteristics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9119537"/>
                  </a:ext>
                </a:extLst>
              </a:tr>
              <a:tr h="352008">
                <a:tc gridSpan="7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Specialist vs. General or “Unrestricted Officer”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611459"/>
                  </a:ext>
                </a:extLst>
              </a:tr>
              <a:tr h="1073136">
                <a:tc>
                  <a:txBody>
                    <a:bodyPr/>
                    <a:lstStyle/>
                    <a:p>
                      <a:r>
                        <a:rPr lang="en-US" sz="1400" dirty="0"/>
                        <a:t>Junior Warrant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WO1 – WO2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 – 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Maybe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Various, ranging from specialized training to pilot, </a:t>
                      </a:r>
                      <a:r>
                        <a:rPr lang="en-US" sz="1400" dirty="0" err="1"/>
                        <a:t>etc</a:t>
                      </a:r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Technical expertise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Training expertise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Advisors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Combat leaders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851999"/>
                  </a:ext>
                </a:extLst>
              </a:tr>
              <a:tr h="1073136">
                <a:tc>
                  <a:txBody>
                    <a:bodyPr/>
                    <a:lstStyle/>
                    <a:p>
                      <a:r>
                        <a:rPr lang="en-US" sz="1400" dirty="0"/>
                        <a:t>Mid – Grade Warrant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WO3 – WO4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 – 18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Likely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849447"/>
                  </a:ext>
                </a:extLst>
              </a:tr>
              <a:tr h="1073136">
                <a:tc>
                  <a:txBody>
                    <a:bodyPr/>
                    <a:lstStyle/>
                    <a:p>
                      <a:r>
                        <a:rPr lang="en-US" sz="1400" dirty="0"/>
                        <a:t>Senior Warrant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19+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Likely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78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72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Leads &amp; Independent Contributors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B54EADE-6F52-42AB-A0AB-0CC609321B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746000"/>
              </p:ext>
            </p:extLst>
          </p:nvPr>
        </p:nvGraphicFramePr>
        <p:xfrm>
          <a:off x="547817" y="1103872"/>
          <a:ext cx="11096365" cy="3863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195">
                  <a:extLst>
                    <a:ext uri="{9D8B030D-6E8A-4147-A177-3AD203B41FA5}">
                      <a16:colId xmlns:a16="http://schemas.microsoft.com/office/drawing/2014/main" val="3527576791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2258074553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1902626515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87442683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3472505477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1233043823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2407990773"/>
                    </a:ext>
                  </a:extLst>
                </a:gridCol>
              </a:tblGrid>
              <a:tr h="10731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Grade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Years of Military Experience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4-Year College Degree?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Supervisory/</a:t>
                      </a:r>
                    </a:p>
                    <a:p>
                      <a:pPr algn="ctr"/>
                      <a:r>
                        <a:rPr lang="en-US" sz="1500" dirty="0"/>
                        <a:t>Managerial Experience?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Key Responsibilities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Key Characteristics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9119537"/>
                  </a:ext>
                </a:extLst>
              </a:tr>
              <a:tr h="352008">
                <a:tc gridSpan="7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Technicians, Skilled Labor, First Line Managers (85%)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611459"/>
                  </a:ext>
                </a:extLst>
              </a:tr>
              <a:tr h="1172624">
                <a:tc>
                  <a:txBody>
                    <a:bodyPr/>
                    <a:lstStyle/>
                    <a:p>
                      <a:r>
                        <a:rPr lang="en-US" sz="1400" dirty="0"/>
                        <a:t>Junior Enlisted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E1 – 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&lt; 3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Maybe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Core set of military experiences, education &amp;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Takes initiative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Dependable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Performs under pressure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Able to work independently in absence of leader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851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486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Level Management / Supervisors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B54EADE-6F52-42AB-A0AB-0CC609321B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534595"/>
              </p:ext>
            </p:extLst>
          </p:nvPr>
        </p:nvGraphicFramePr>
        <p:xfrm>
          <a:off x="547817" y="1103872"/>
          <a:ext cx="11096365" cy="3650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195">
                  <a:extLst>
                    <a:ext uri="{9D8B030D-6E8A-4147-A177-3AD203B41FA5}">
                      <a16:colId xmlns:a16="http://schemas.microsoft.com/office/drawing/2014/main" val="3527576791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2258074553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1902626515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87442683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3472505477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1233043823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2407990773"/>
                    </a:ext>
                  </a:extLst>
                </a:gridCol>
              </a:tblGrid>
              <a:tr h="10731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Grade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Years of Military Experience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4-Year College Degree?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Supervisory/</a:t>
                      </a:r>
                    </a:p>
                    <a:p>
                      <a:pPr algn="ctr"/>
                      <a:r>
                        <a:rPr lang="en-US" sz="1500" dirty="0"/>
                        <a:t>Managerial Experience?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Key Responsibilities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Key Characteristics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9119537"/>
                  </a:ext>
                </a:extLst>
              </a:tr>
              <a:tr h="352008">
                <a:tc gridSpan="7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‘Non – Commissioned’ Officers (NCO)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611459"/>
                  </a:ext>
                </a:extLst>
              </a:tr>
              <a:tr h="1073136">
                <a:tc>
                  <a:txBody>
                    <a:bodyPr/>
                    <a:lstStyle/>
                    <a:p>
                      <a:r>
                        <a:rPr lang="en-US" sz="1400" dirty="0"/>
                        <a:t>Mid – Grade Enlisted</a:t>
                      </a:r>
                    </a:p>
                    <a:p>
                      <a:r>
                        <a:rPr lang="en-US" sz="1400" dirty="0"/>
                        <a:t>(Junior NCO)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E4 – E6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 – 10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Maybe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 (5 – 25 people)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Team leadership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Operational Leadership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Teamwork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Problem Solving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Technology and logistics savvy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Fiscal acumen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851999"/>
                  </a:ext>
                </a:extLst>
              </a:tr>
              <a:tr h="1073136">
                <a:tc>
                  <a:txBody>
                    <a:bodyPr/>
                    <a:lstStyle/>
                    <a:p>
                      <a:r>
                        <a:rPr lang="en-US" sz="1400" dirty="0"/>
                        <a:t>Senior Enlisted</a:t>
                      </a:r>
                    </a:p>
                    <a:p>
                      <a:r>
                        <a:rPr lang="en-US" sz="1400" dirty="0"/>
                        <a:t>(Staff NCO)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E7 – E9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10+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 (40 – 120+ people)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Team leadership and strategic planning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849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0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Military Ranks</a:t>
            </a:r>
          </a:p>
        </p:txBody>
      </p:sp>
    </p:spTree>
    <p:extLst>
      <p:ext uri="{BB962C8B-B14F-4D97-AF65-F5344CB8AC3E}">
        <p14:creationId xmlns:p14="http://schemas.microsoft.com/office/powerpoint/2010/main" val="1306265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373B12-BDE5-4062-99D1-A035773D8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308" y="157309"/>
            <a:ext cx="5557557" cy="63122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F6CD6E0-27A6-4884-A6DA-FFA420BBB6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4194" y="157309"/>
            <a:ext cx="5936497" cy="631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12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Military Functions</a:t>
            </a:r>
          </a:p>
        </p:txBody>
      </p:sp>
    </p:spTree>
    <p:extLst>
      <p:ext uri="{BB962C8B-B14F-4D97-AF65-F5344CB8AC3E}">
        <p14:creationId xmlns:p14="http://schemas.microsoft.com/office/powerpoint/2010/main" val="361908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Functions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48D5B66-1D84-494D-95EA-CDFEC1B0AC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2516352"/>
              </p:ext>
            </p:extLst>
          </p:nvPr>
        </p:nvGraphicFramePr>
        <p:xfrm>
          <a:off x="2032000" y="95873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343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Military Status &amp; Discharge Definitions</a:t>
            </a:r>
          </a:p>
        </p:txBody>
      </p:sp>
    </p:spTree>
    <p:extLst>
      <p:ext uri="{BB962C8B-B14F-4D97-AF65-F5344CB8AC3E}">
        <p14:creationId xmlns:p14="http://schemas.microsoft.com/office/powerpoint/2010/main" val="239472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Military Status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311C2D2-5720-44F1-A18C-ACBCBC8D2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97921"/>
              </p:ext>
            </p:extLst>
          </p:nvPr>
        </p:nvGraphicFramePr>
        <p:xfrm>
          <a:off x="609600" y="866588"/>
          <a:ext cx="10972800" cy="5602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67288235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4192332216"/>
                    </a:ext>
                  </a:extLst>
                </a:gridCol>
              </a:tblGrid>
              <a:tr h="557252"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348192"/>
                  </a:ext>
                </a:extLst>
              </a:tr>
              <a:tr h="1368609">
                <a:tc>
                  <a:txBody>
                    <a:bodyPr/>
                    <a:lstStyle/>
                    <a:p>
                      <a:pPr marL="0" marR="645160" indent="10795" algn="l" defTabSz="457200" rtl="0" eaLnBrk="1" latinLnBrk="0" hangingPunct="1">
                        <a:lnSpc>
                          <a:spcPct val="114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45160" indent="10795" algn="l" defTabSz="457200" rtl="0" eaLnBrk="1" latinLnBrk="0" hangingPunct="1">
                        <a:lnSpc>
                          <a:spcPct val="114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Full time federal government employee serving in one of the 5 branches of the armed forces.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25871063"/>
                  </a:ext>
                </a:extLst>
              </a:tr>
              <a:tr h="2308495">
                <a:tc>
                  <a:txBody>
                    <a:bodyPr/>
                    <a:lstStyle/>
                    <a:p>
                      <a:pPr marL="0" marR="645160" indent="10795" algn="l" defTabSz="457200" rtl="0" eaLnBrk="1" latinLnBrk="0" hangingPunct="1">
                        <a:lnSpc>
                          <a:spcPct val="114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Deployed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45160" indent="10795" algn="l" defTabSz="457200" rtl="0" eaLnBrk="1" latinLnBrk="0" hangingPunct="1">
                        <a:lnSpc>
                          <a:spcPct val="114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Generally when a service member is not stationed at their home base. (i.e. field training, combat, humanitarian aid)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0061624"/>
                  </a:ext>
                </a:extLst>
              </a:tr>
              <a:tr h="1368609">
                <a:tc>
                  <a:txBody>
                    <a:bodyPr/>
                    <a:lstStyle/>
                    <a:p>
                      <a:pPr marL="0" marR="645160" indent="10795" algn="l" defTabSz="457200" rtl="0" eaLnBrk="1" latinLnBrk="0" hangingPunct="1">
                        <a:lnSpc>
                          <a:spcPct val="114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National Guard/Reserve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45160" indent="10795" algn="l" defTabSz="457200" rtl="0" eaLnBrk="1" latinLnBrk="0" hangingPunct="1">
                        <a:lnSpc>
                          <a:spcPct val="114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 - time (typically 1 weekend per month) employee of the state or federal government.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2573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32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Military Discharge Types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311C2D2-5720-44F1-A18C-ACBCBC8D2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166108"/>
              </p:ext>
            </p:extLst>
          </p:nvPr>
        </p:nvGraphicFramePr>
        <p:xfrm>
          <a:off x="609600" y="866588"/>
          <a:ext cx="10972800" cy="49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708">
                  <a:extLst>
                    <a:ext uri="{9D8B030D-6E8A-4147-A177-3AD203B41FA5}">
                      <a16:colId xmlns:a16="http://schemas.microsoft.com/office/drawing/2014/main" val="67288235"/>
                    </a:ext>
                  </a:extLst>
                </a:gridCol>
                <a:gridCol w="7727092">
                  <a:extLst>
                    <a:ext uri="{9D8B030D-6E8A-4147-A177-3AD203B41FA5}">
                      <a16:colId xmlns:a16="http://schemas.microsoft.com/office/drawing/2014/main" val="4192332216"/>
                    </a:ext>
                  </a:extLst>
                </a:gridCol>
              </a:tblGrid>
              <a:tr h="385208">
                <a:tc>
                  <a:txBody>
                    <a:bodyPr/>
                    <a:lstStyle/>
                    <a:p>
                      <a:r>
                        <a:rPr lang="en-US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348192"/>
                  </a:ext>
                </a:extLst>
              </a:tr>
              <a:tr h="769123">
                <a:tc>
                  <a:txBody>
                    <a:bodyPr/>
                    <a:lstStyle/>
                    <a:p>
                      <a:pPr marL="0" marR="645160" indent="10795" algn="l" defTabSz="457200" rtl="0" eaLnBrk="1" latinLnBrk="0" hangingPunct="1">
                        <a:lnSpc>
                          <a:spcPct val="114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Honorable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45160" indent="10795" algn="l" defTabSz="457200" rtl="0" eaLnBrk="1" latinLnBrk="0" hangingPunct="1">
                        <a:lnSpc>
                          <a:spcPct val="114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Service member must have received a rating from good to excellent for his or her service.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25871063"/>
                  </a:ext>
                </a:extLst>
              </a:tr>
              <a:tr h="1033219">
                <a:tc>
                  <a:txBody>
                    <a:bodyPr/>
                    <a:lstStyle/>
                    <a:p>
                      <a:pPr marL="0" marR="645160" indent="10795" algn="l" defTabSz="457200" rtl="0" eaLnBrk="1" latinLnBrk="0" hangingPunct="1">
                        <a:lnSpc>
                          <a:spcPct val="114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General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45160" indent="10795" algn="l" defTabSz="457200" rtl="0" eaLnBrk="1" latinLnBrk="0" hangingPunct="1">
                        <a:lnSpc>
                          <a:spcPct val="114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Performance is satisfactory but is marked by a considerable departure in duty performance and conduct expected of military members.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40930502"/>
                  </a:ext>
                </a:extLst>
              </a:tr>
              <a:tr h="769123">
                <a:tc>
                  <a:txBody>
                    <a:bodyPr/>
                    <a:lstStyle/>
                    <a:p>
                      <a:pPr marL="0" marR="645160" indent="10795" algn="l" defTabSz="457200" rtl="0" eaLnBrk="1" latinLnBrk="0" hangingPunct="1">
                        <a:lnSpc>
                          <a:spcPct val="114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 than Honorable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45160" indent="10795" algn="l" defTabSz="457200" rtl="0" eaLnBrk="1" latinLnBrk="0" hangingPunct="1">
                        <a:lnSpc>
                          <a:spcPct val="114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Represents a departure from the conduct and performance expected of all military members.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5808063"/>
                  </a:ext>
                </a:extLst>
              </a:tr>
              <a:tr h="1033219">
                <a:tc>
                  <a:txBody>
                    <a:bodyPr/>
                    <a:lstStyle/>
                    <a:p>
                      <a:pPr marL="0" marR="645160" indent="10795" algn="l" defTabSz="457200" rtl="0" eaLnBrk="1" latinLnBrk="0" hangingPunct="1">
                        <a:lnSpc>
                          <a:spcPct val="114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Bad Conduct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45160" indent="10795" algn="l" defTabSz="457200" rtl="0" eaLnBrk="1" latinLnBrk="0" hangingPunct="1">
                        <a:lnSpc>
                          <a:spcPct val="114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Given by a court-martial as punishment to an enlisted service-member. Bad conduct discharges are often preceded by a period of confinement in a military prison.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0061624"/>
                  </a:ext>
                </a:extLst>
              </a:tr>
              <a:tr h="946068">
                <a:tc>
                  <a:txBody>
                    <a:bodyPr/>
                    <a:lstStyle/>
                    <a:p>
                      <a:pPr marL="0" marR="645160" indent="10795" algn="l" defTabSz="457200" rtl="0" eaLnBrk="1" latinLnBrk="0" hangingPunct="1">
                        <a:lnSpc>
                          <a:spcPct val="114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Dishonorable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645160" indent="10795" algn="l" defTabSz="457200" rtl="0" eaLnBrk="1" latinLnBrk="0" hangingPunct="1">
                        <a:lnSpc>
                          <a:spcPct val="114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Handed down for what the military considers the most reprehensible conduct.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25735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9479A44-7BE3-4429-8201-567428C61C9F}"/>
              </a:ext>
            </a:extLst>
          </p:cNvPr>
          <p:cNvSpPr txBox="1"/>
          <p:nvPr/>
        </p:nvSpPr>
        <p:spPr>
          <a:xfrm>
            <a:off x="609600" y="5964187"/>
            <a:ext cx="10969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Note: It is generally illegal to ask about applicant discharge status, unless to determine qualification for Veterans preference.</a:t>
            </a:r>
          </a:p>
        </p:txBody>
      </p:sp>
    </p:spTree>
    <p:extLst>
      <p:ext uri="{BB962C8B-B14F-4D97-AF65-F5344CB8AC3E}">
        <p14:creationId xmlns:p14="http://schemas.microsoft.com/office/powerpoint/2010/main" val="363685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981202" y="1556775"/>
            <a:ext cx="5013983" cy="471968"/>
            <a:chOff x="457202" y="1556775"/>
            <a:chExt cx="5013983" cy="471968"/>
          </a:xfrm>
        </p:grpSpPr>
        <p:sp>
          <p:nvSpPr>
            <p:cNvPr id="13" name="Rounded Rectangle 12"/>
            <p:cNvSpPr/>
            <p:nvPr/>
          </p:nvSpPr>
          <p:spPr>
            <a:xfrm>
              <a:off x="773012" y="1615048"/>
              <a:ext cx="4696360" cy="384567"/>
            </a:xfrm>
            <a:prstGeom prst="roundRect">
              <a:avLst/>
            </a:prstGeom>
            <a:noFill/>
            <a:ln w="25400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entury Gothic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457202" y="1556775"/>
              <a:ext cx="471967" cy="471968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entury Gothic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7202" y="1615041"/>
              <a:ext cx="471967" cy="372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dirty="0">
                  <a:solidFill>
                    <a:prstClr val="white"/>
                  </a:solidFill>
                  <a:latin typeface="Century Gothic"/>
                </a:rPr>
                <a:t>1</a:t>
              </a:r>
            </a:p>
          </p:txBody>
        </p:sp>
        <p:sp>
          <p:nvSpPr>
            <p:cNvPr id="16" name="Text Placeholder 2"/>
            <p:cNvSpPr txBox="1">
              <a:spLocks/>
            </p:cNvSpPr>
            <p:nvPr/>
          </p:nvSpPr>
          <p:spPr>
            <a:xfrm>
              <a:off x="1024212" y="1604757"/>
              <a:ext cx="4446973" cy="407960"/>
            </a:xfrm>
            <a:prstGeom prst="rect">
              <a:avLst/>
            </a:prstGeom>
          </p:spPr>
          <p:txBody>
            <a:bodyPr anchor="ctr" anchorCtr="0"/>
            <a:lstStyle>
              <a:lvl1pPr marL="0" indent="0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tx2"/>
                </a:buClr>
                <a:buFont typeface="Arial"/>
                <a:buNone/>
                <a:defRPr sz="1400" kern="1200">
                  <a:solidFill>
                    <a:schemeClr val="tx2"/>
                  </a:solidFill>
                  <a:latin typeface="Century Gothic"/>
                  <a:ea typeface="+mn-ea"/>
                  <a:cs typeface="Century Gothic"/>
                </a:defRPr>
              </a:lvl1pPr>
              <a:lvl2pPr marL="627063" indent="-169863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accent2"/>
                </a:buClr>
                <a:buFont typeface="Arial"/>
                <a:buChar char="•"/>
                <a:defRPr sz="16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2pPr>
              <a:lvl3pPr marL="1143000" indent="-228600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bg1">
                    <a:lumMod val="50000"/>
                  </a:schemeClr>
                </a:buClr>
                <a:buFont typeface="Arial"/>
                <a:buChar char="•"/>
                <a:defRPr sz="14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3pPr>
              <a:lvl4pPr marL="1600200" indent="-228600" algn="l" defTabSz="457200" rtl="0" eaLnBrk="1" latinLnBrk="0" hangingPunct="1">
                <a:spcBef>
                  <a:spcPts val="500"/>
                </a:spcBef>
                <a:buFont typeface="Arial"/>
                <a:buChar char="–"/>
                <a:defRPr sz="12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4pPr>
              <a:lvl5pPr marL="2057400" indent="-228600" algn="l" defTabSz="457200" rtl="0" eaLnBrk="1" latinLnBrk="0" hangingPunct="1">
                <a:spcBef>
                  <a:spcPts val="500"/>
                </a:spcBef>
                <a:buFont typeface="Arial"/>
                <a:buChar char="»"/>
                <a:defRPr sz="12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rgbClr val="0095DA"/>
                </a:buClr>
              </a:pPr>
              <a:r>
                <a:rPr lang="en-US" dirty="0">
                  <a:solidFill>
                    <a:srgbClr val="0095DA"/>
                  </a:solidFill>
                </a:rPr>
                <a:t>Why Hire Veterans?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981201" y="2141520"/>
            <a:ext cx="5013984" cy="471968"/>
            <a:chOff x="457201" y="2143429"/>
            <a:chExt cx="5013984" cy="471968"/>
          </a:xfrm>
        </p:grpSpPr>
        <p:sp>
          <p:nvSpPr>
            <p:cNvPr id="18" name="Rounded Rectangle 17"/>
            <p:cNvSpPr/>
            <p:nvPr/>
          </p:nvSpPr>
          <p:spPr>
            <a:xfrm>
              <a:off x="773011" y="2201702"/>
              <a:ext cx="4696359" cy="384567"/>
            </a:xfrm>
            <a:prstGeom prst="roundRect">
              <a:avLst/>
            </a:prstGeom>
            <a:noFill/>
            <a:ln w="25400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entury Gothic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57201" y="2143429"/>
              <a:ext cx="471967" cy="471968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entury Gothic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7201" y="2201695"/>
              <a:ext cx="471967" cy="372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dirty="0">
                  <a:solidFill>
                    <a:prstClr val="white"/>
                  </a:solidFill>
                  <a:latin typeface="Century Gothic"/>
                </a:rPr>
                <a:t>2</a:t>
              </a:r>
            </a:p>
          </p:txBody>
        </p:sp>
        <p:sp>
          <p:nvSpPr>
            <p:cNvPr id="21" name="Text Placeholder 2"/>
            <p:cNvSpPr txBox="1">
              <a:spLocks/>
            </p:cNvSpPr>
            <p:nvPr/>
          </p:nvSpPr>
          <p:spPr>
            <a:xfrm>
              <a:off x="1024212" y="2218133"/>
              <a:ext cx="4446973" cy="356044"/>
            </a:xfrm>
            <a:prstGeom prst="rect">
              <a:avLst/>
            </a:prstGeom>
          </p:spPr>
          <p:txBody>
            <a:bodyPr anchor="ctr" anchorCtr="0"/>
            <a:lstStyle>
              <a:lvl1pPr marL="0" indent="0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tx2"/>
                </a:buClr>
                <a:buFont typeface="Arial"/>
                <a:buNone/>
                <a:defRPr sz="1400" kern="1200">
                  <a:solidFill>
                    <a:schemeClr val="tx2"/>
                  </a:solidFill>
                  <a:latin typeface="Century Gothic"/>
                  <a:ea typeface="+mn-ea"/>
                  <a:cs typeface="Century Gothic"/>
                </a:defRPr>
              </a:lvl1pPr>
              <a:lvl2pPr marL="627063" indent="-169863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accent2"/>
                </a:buClr>
                <a:buFont typeface="Arial"/>
                <a:buChar char="•"/>
                <a:defRPr sz="16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2pPr>
              <a:lvl3pPr marL="1143000" indent="-228600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bg1">
                    <a:lumMod val="50000"/>
                  </a:schemeClr>
                </a:buClr>
                <a:buFont typeface="Arial"/>
                <a:buChar char="•"/>
                <a:defRPr sz="14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3pPr>
              <a:lvl4pPr marL="1600200" indent="-228600" algn="l" defTabSz="457200" rtl="0" eaLnBrk="1" latinLnBrk="0" hangingPunct="1">
                <a:spcBef>
                  <a:spcPts val="500"/>
                </a:spcBef>
                <a:buFont typeface="Arial"/>
                <a:buChar char="–"/>
                <a:defRPr sz="12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4pPr>
              <a:lvl5pPr marL="2057400" indent="-228600" algn="l" defTabSz="457200" rtl="0" eaLnBrk="1" latinLnBrk="0" hangingPunct="1">
                <a:spcBef>
                  <a:spcPts val="500"/>
                </a:spcBef>
                <a:buFont typeface="Arial"/>
                <a:buChar char="»"/>
                <a:defRPr sz="12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rgbClr val="0095DA"/>
                </a:buClr>
              </a:pPr>
              <a:r>
                <a:rPr lang="en-US" dirty="0">
                  <a:solidFill>
                    <a:srgbClr val="0095DA"/>
                  </a:solidFill>
                </a:rPr>
                <a:t>Military Branch Overview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981202" y="2726265"/>
            <a:ext cx="5013983" cy="471968"/>
            <a:chOff x="457202" y="2716980"/>
            <a:chExt cx="5013983" cy="471968"/>
          </a:xfrm>
        </p:grpSpPr>
        <p:sp>
          <p:nvSpPr>
            <p:cNvPr id="23" name="Rounded Rectangle 22"/>
            <p:cNvSpPr/>
            <p:nvPr/>
          </p:nvSpPr>
          <p:spPr>
            <a:xfrm>
              <a:off x="773012" y="2775253"/>
              <a:ext cx="4696359" cy="384567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entury Gothic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457202" y="2716980"/>
              <a:ext cx="471967" cy="471968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entury Gothic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57202" y="2775246"/>
              <a:ext cx="471967" cy="372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dirty="0">
                  <a:solidFill>
                    <a:prstClr val="white"/>
                  </a:solidFill>
                  <a:latin typeface="Century Gothic"/>
                </a:rPr>
                <a:t>3</a:t>
              </a:r>
            </a:p>
          </p:txBody>
        </p:sp>
        <p:sp>
          <p:nvSpPr>
            <p:cNvPr id="26" name="Text Placeholder 2"/>
            <p:cNvSpPr txBox="1">
              <a:spLocks/>
            </p:cNvSpPr>
            <p:nvPr/>
          </p:nvSpPr>
          <p:spPr>
            <a:xfrm>
              <a:off x="1024212" y="2800288"/>
              <a:ext cx="4446973" cy="356044"/>
            </a:xfrm>
            <a:prstGeom prst="rect">
              <a:avLst/>
            </a:prstGeom>
          </p:spPr>
          <p:txBody>
            <a:bodyPr anchor="ctr" anchorCtr="0"/>
            <a:lstStyle>
              <a:lvl1pPr marL="0" indent="0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tx2"/>
                </a:buClr>
                <a:buFont typeface="Arial"/>
                <a:buNone/>
                <a:defRPr sz="1400" kern="1200">
                  <a:solidFill>
                    <a:schemeClr val="tx2"/>
                  </a:solidFill>
                  <a:latin typeface="Century Gothic"/>
                  <a:ea typeface="+mn-ea"/>
                  <a:cs typeface="Century Gothic"/>
                </a:defRPr>
              </a:lvl1pPr>
              <a:lvl2pPr marL="627063" indent="-169863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accent2"/>
                </a:buClr>
                <a:buFont typeface="Arial"/>
                <a:buChar char="•"/>
                <a:defRPr sz="16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2pPr>
              <a:lvl3pPr marL="1143000" indent="-228600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bg1">
                    <a:lumMod val="50000"/>
                  </a:schemeClr>
                </a:buClr>
                <a:buFont typeface="Arial"/>
                <a:buChar char="•"/>
                <a:defRPr sz="14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3pPr>
              <a:lvl4pPr marL="1600200" indent="-228600" algn="l" defTabSz="457200" rtl="0" eaLnBrk="1" latinLnBrk="0" hangingPunct="1">
                <a:spcBef>
                  <a:spcPts val="500"/>
                </a:spcBef>
                <a:buFont typeface="Arial"/>
                <a:buChar char="–"/>
                <a:defRPr sz="12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4pPr>
              <a:lvl5pPr marL="2057400" indent="-228600" algn="l" defTabSz="457200" rtl="0" eaLnBrk="1" latinLnBrk="0" hangingPunct="1">
                <a:spcBef>
                  <a:spcPts val="500"/>
                </a:spcBef>
                <a:buFont typeface="Arial"/>
                <a:buChar char="»"/>
                <a:defRPr sz="12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rgbClr val="0095DA"/>
                </a:buClr>
              </a:pPr>
              <a:r>
                <a:rPr lang="en-US" dirty="0">
                  <a:solidFill>
                    <a:srgbClr val="0095DA"/>
                  </a:solidFill>
                </a:rPr>
                <a:t>Military Experience Levels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981201" y="3311010"/>
            <a:ext cx="5013984" cy="471968"/>
            <a:chOff x="457201" y="3303634"/>
            <a:chExt cx="5013984" cy="471968"/>
          </a:xfrm>
        </p:grpSpPr>
        <p:sp>
          <p:nvSpPr>
            <p:cNvPr id="28" name="Rounded Rectangle 27"/>
            <p:cNvSpPr/>
            <p:nvPr/>
          </p:nvSpPr>
          <p:spPr>
            <a:xfrm>
              <a:off x="773011" y="3361907"/>
              <a:ext cx="4696359" cy="384567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entury Gothic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457201" y="3303634"/>
              <a:ext cx="471967" cy="471968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entury Gothic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57201" y="3361900"/>
              <a:ext cx="471967" cy="372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dirty="0">
                  <a:solidFill>
                    <a:prstClr val="white"/>
                  </a:solidFill>
                  <a:latin typeface="Century Gothic"/>
                </a:rPr>
                <a:t>4</a:t>
              </a:r>
            </a:p>
          </p:txBody>
        </p:sp>
        <p:sp>
          <p:nvSpPr>
            <p:cNvPr id="31" name="Text Placeholder 2"/>
            <p:cNvSpPr txBox="1">
              <a:spLocks/>
            </p:cNvSpPr>
            <p:nvPr/>
          </p:nvSpPr>
          <p:spPr>
            <a:xfrm>
              <a:off x="1024212" y="3379747"/>
              <a:ext cx="4446973" cy="356044"/>
            </a:xfrm>
            <a:prstGeom prst="rect">
              <a:avLst/>
            </a:prstGeom>
          </p:spPr>
          <p:txBody>
            <a:bodyPr anchor="ctr" anchorCtr="0"/>
            <a:lstStyle>
              <a:lvl1pPr marL="0" indent="0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tx2"/>
                </a:buClr>
                <a:buFont typeface="Arial"/>
                <a:buNone/>
                <a:defRPr sz="1400" kern="1200">
                  <a:solidFill>
                    <a:schemeClr val="tx2"/>
                  </a:solidFill>
                  <a:latin typeface="Century Gothic"/>
                  <a:ea typeface="+mn-ea"/>
                  <a:cs typeface="Century Gothic"/>
                </a:defRPr>
              </a:lvl1pPr>
              <a:lvl2pPr marL="627063" indent="-169863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accent2"/>
                </a:buClr>
                <a:buFont typeface="Arial"/>
                <a:buChar char="•"/>
                <a:defRPr sz="16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2pPr>
              <a:lvl3pPr marL="1143000" indent="-228600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bg1">
                    <a:lumMod val="50000"/>
                  </a:schemeClr>
                </a:buClr>
                <a:buFont typeface="Arial"/>
                <a:buChar char="•"/>
                <a:defRPr sz="14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3pPr>
              <a:lvl4pPr marL="1600200" indent="-228600" algn="l" defTabSz="457200" rtl="0" eaLnBrk="1" latinLnBrk="0" hangingPunct="1">
                <a:spcBef>
                  <a:spcPts val="500"/>
                </a:spcBef>
                <a:buFont typeface="Arial"/>
                <a:buChar char="–"/>
                <a:defRPr sz="12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4pPr>
              <a:lvl5pPr marL="2057400" indent="-228600" algn="l" defTabSz="457200" rtl="0" eaLnBrk="1" latinLnBrk="0" hangingPunct="1">
                <a:spcBef>
                  <a:spcPts val="500"/>
                </a:spcBef>
                <a:buFont typeface="Arial"/>
                <a:buChar char="»"/>
                <a:defRPr sz="12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rgbClr val="0095DA"/>
                </a:buClr>
              </a:pPr>
              <a:r>
                <a:rPr lang="en-US" dirty="0">
                  <a:solidFill>
                    <a:srgbClr val="0095DA"/>
                  </a:solidFill>
                </a:rPr>
                <a:t>Military Ranks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981201" y="3895755"/>
            <a:ext cx="5012170" cy="471968"/>
            <a:chOff x="459015" y="3905041"/>
            <a:chExt cx="5012170" cy="471968"/>
          </a:xfrm>
        </p:grpSpPr>
        <p:sp>
          <p:nvSpPr>
            <p:cNvPr id="33" name="Rounded Rectangle 32"/>
            <p:cNvSpPr/>
            <p:nvPr/>
          </p:nvSpPr>
          <p:spPr>
            <a:xfrm>
              <a:off x="774824" y="3963312"/>
              <a:ext cx="4696359" cy="384567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entury Gothic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459015" y="3905041"/>
              <a:ext cx="471967" cy="471968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entury Gothic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59015" y="3963306"/>
              <a:ext cx="471967" cy="372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dirty="0">
                  <a:solidFill>
                    <a:prstClr val="white"/>
                  </a:solidFill>
                  <a:latin typeface="Century Gothic"/>
                </a:rPr>
                <a:t>5</a:t>
              </a:r>
            </a:p>
          </p:txBody>
        </p:sp>
        <p:sp>
          <p:nvSpPr>
            <p:cNvPr id="36" name="Text Placeholder 2"/>
            <p:cNvSpPr txBox="1">
              <a:spLocks/>
            </p:cNvSpPr>
            <p:nvPr/>
          </p:nvSpPr>
          <p:spPr>
            <a:xfrm>
              <a:off x="1024212" y="3986765"/>
              <a:ext cx="4446973" cy="356044"/>
            </a:xfrm>
            <a:prstGeom prst="rect">
              <a:avLst/>
            </a:prstGeom>
          </p:spPr>
          <p:txBody>
            <a:bodyPr anchor="ctr" anchorCtr="0"/>
            <a:lstStyle>
              <a:lvl1pPr marL="0" indent="0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tx2"/>
                </a:buClr>
                <a:buFont typeface="Arial"/>
                <a:buNone/>
                <a:defRPr sz="1400" kern="1200">
                  <a:solidFill>
                    <a:schemeClr val="tx2"/>
                  </a:solidFill>
                  <a:latin typeface="Century Gothic"/>
                  <a:ea typeface="+mn-ea"/>
                  <a:cs typeface="Century Gothic"/>
                </a:defRPr>
              </a:lvl1pPr>
              <a:lvl2pPr marL="627063" indent="-169863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accent2"/>
                </a:buClr>
                <a:buFont typeface="Arial"/>
                <a:buChar char="•"/>
                <a:defRPr sz="16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2pPr>
              <a:lvl3pPr marL="1143000" indent="-228600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bg1">
                    <a:lumMod val="50000"/>
                  </a:schemeClr>
                </a:buClr>
                <a:buFont typeface="Arial"/>
                <a:buChar char="•"/>
                <a:defRPr sz="14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3pPr>
              <a:lvl4pPr marL="1600200" indent="-228600" algn="l" defTabSz="457200" rtl="0" eaLnBrk="1" latinLnBrk="0" hangingPunct="1">
                <a:spcBef>
                  <a:spcPts val="500"/>
                </a:spcBef>
                <a:buFont typeface="Arial"/>
                <a:buChar char="–"/>
                <a:defRPr sz="12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4pPr>
              <a:lvl5pPr marL="2057400" indent="-228600" algn="l" defTabSz="457200" rtl="0" eaLnBrk="1" latinLnBrk="0" hangingPunct="1">
                <a:spcBef>
                  <a:spcPts val="500"/>
                </a:spcBef>
                <a:buFont typeface="Arial"/>
                <a:buChar char="»"/>
                <a:defRPr sz="12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rgbClr val="0095DA"/>
                </a:buClr>
              </a:pPr>
              <a:r>
                <a:rPr lang="en-US" dirty="0">
                  <a:solidFill>
                    <a:srgbClr val="0095DA"/>
                  </a:solidFill>
                </a:rPr>
                <a:t>Military Functions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981202" y="4480500"/>
            <a:ext cx="5012171" cy="471968"/>
            <a:chOff x="459014" y="4491695"/>
            <a:chExt cx="5012171" cy="471968"/>
          </a:xfrm>
        </p:grpSpPr>
        <p:sp>
          <p:nvSpPr>
            <p:cNvPr id="38" name="Rounded Rectangle 37"/>
            <p:cNvSpPr/>
            <p:nvPr/>
          </p:nvSpPr>
          <p:spPr>
            <a:xfrm>
              <a:off x="774824" y="4549968"/>
              <a:ext cx="4696359" cy="384567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entury Gothic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459014" y="4491695"/>
              <a:ext cx="471967" cy="471968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entury Gothic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59014" y="4549961"/>
              <a:ext cx="471967" cy="372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dirty="0">
                  <a:solidFill>
                    <a:prstClr val="white"/>
                  </a:solidFill>
                  <a:latin typeface="Century Gothic"/>
                </a:rPr>
                <a:t>6</a:t>
              </a:r>
            </a:p>
          </p:txBody>
        </p:sp>
        <p:sp>
          <p:nvSpPr>
            <p:cNvPr id="41" name="Text Placeholder 2"/>
            <p:cNvSpPr txBox="1">
              <a:spLocks/>
            </p:cNvSpPr>
            <p:nvPr/>
          </p:nvSpPr>
          <p:spPr>
            <a:xfrm>
              <a:off x="1024212" y="4560316"/>
              <a:ext cx="4446973" cy="356044"/>
            </a:xfrm>
            <a:prstGeom prst="rect">
              <a:avLst/>
            </a:prstGeom>
          </p:spPr>
          <p:txBody>
            <a:bodyPr anchor="ctr" anchorCtr="0"/>
            <a:lstStyle>
              <a:lvl1pPr marL="0" indent="0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tx2"/>
                </a:buClr>
                <a:buFont typeface="Arial"/>
                <a:buNone/>
                <a:defRPr sz="1400" kern="1200">
                  <a:solidFill>
                    <a:schemeClr val="tx2"/>
                  </a:solidFill>
                  <a:latin typeface="Century Gothic"/>
                  <a:ea typeface="+mn-ea"/>
                  <a:cs typeface="Century Gothic"/>
                </a:defRPr>
              </a:lvl1pPr>
              <a:lvl2pPr marL="627063" indent="-169863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accent2"/>
                </a:buClr>
                <a:buFont typeface="Arial"/>
                <a:buChar char="•"/>
                <a:defRPr sz="16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2pPr>
              <a:lvl3pPr marL="1143000" indent="-228600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bg1">
                    <a:lumMod val="50000"/>
                  </a:schemeClr>
                </a:buClr>
                <a:buFont typeface="Arial"/>
                <a:buChar char="•"/>
                <a:defRPr sz="14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3pPr>
              <a:lvl4pPr marL="1600200" indent="-228600" algn="l" defTabSz="457200" rtl="0" eaLnBrk="1" latinLnBrk="0" hangingPunct="1">
                <a:spcBef>
                  <a:spcPts val="500"/>
                </a:spcBef>
                <a:buFont typeface="Arial"/>
                <a:buChar char="–"/>
                <a:defRPr sz="12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4pPr>
              <a:lvl5pPr marL="2057400" indent="-228600" algn="l" defTabSz="457200" rtl="0" eaLnBrk="1" latinLnBrk="0" hangingPunct="1">
                <a:spcBef>
                  <a:spcPts val="500"/>
                </a:spcBef>
                <a:buFont typeface="Arial"/>
                <a:buChar char="»"/>
                <a:defRPr sz="12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rgbClr val="0095DA"/>
                </a:buClr>
              </a:pPr>
              <a:r>
                <a:rPr lang="en-US" dirty="0">
                  <a:solidFill>
                    <a:srgbClr val="0095DA"/>
                  </a:solidFill>
                </a:rPr>
                <a:t>Military Status &amp; Discharge Definitions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981201" y="5065246"/>
            <a:ext cx="5012170" cy="471968"/>
            <a:chOff x="459015" y="5065246"/>
            <a:chExt cx="5012170" cy="471968"/>
          </a:xfrm>
        </p:grpSpPr>
        <p:sp>
          <p:nvSpPr>
            <p:cNvPr id="43" name="Rounded Rectangle 42"/>
            <p:cNvSpPr/>
            <p:nvPr/>
          </p:nvSpPr>
          <p:spPr>
            <a:xfrm>
              <a:off x="774824" y="5123519"/>
              <a:ext cx="4696359" cy="384567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entury Gothic"/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459015" y="5065246"/>
              <a:ext cx="471967" cy="471968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entury Gothic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59015" y="5123512"/>
              <a:ext cx="471967" cy="372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dirty="0">
                  <a:solidFill>
                    <a:prstClr val="white"/>
                  </a:solidFill>
                  <a:latin typeface="Century Gothic"/>
                </a:rPr>
                <a:t>7</a:t>
              </a:r>
            </a:p>
          </p:txBody>
        </p:sp>
        <p:sp>
          <p:nvSpPr>
            <p:cNvPr id="46" name="Text Placeholder 2"/>
            <p:cNvSpPr txBox="1">
              <a:spLocks/>
            </p:cNvSpPr>
            <p:nvPr/>
          </p:nvSpPr>
          <p:spPr>
            <a:xfrm>
              <a:off x="1024212" y="5138974"/>
              <a:ext cx="4446973" cy="356044"/>
            </a:xfrm>
            <a:prstGeom prst="rect">
              <a:avLst/>
            </a:prstGeom>
          </p:spPr>
          <p:txBody>
            <a:bodyPr anchor="ctr" anchorCtr="0"/>
            <a:lstStyle>
              <a:lvl1pPr marL="0" indent="0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tx2"/>
                </a:buClr>
                <a:buFont typeface="Arial"/>
                <a:buNone/>
                <a:defRPr sz="1400" kern="1200">
                  <a:solidFill>
                    <a:schemeClr val="tx2"/>
                  </a:solidFill>
                  <a:latin typeface="Century Gothic"/>
                  <a:ea typeface="+mn-ea"/>
                  <a:cs typeface="Century Gothic"/>
                </a:defRPr>
              </a:lvl1pPr>
              <a:lvl2pPr marL="627063" indent="-169863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accent2"/>
                </a:buClr>
                <a:buFont typeface="Arial"/>
                <a:buChar char="•"/>
                <a:defRPr sz="16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2pPr>
              <a:lvl3pPr marL="1143000" indent="-228600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bg1">
                    <a:lumMod val="50000"/>
                  </a:schemeClr>
                </a:buClr>
                <a:buFont typeface="Arial"/>
                <a:buChar char="•"/>
                <a:defRPr sz="14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3pPr>
              <a:lvl4pPr marL="1600200" indent="-228600" algn="l" defTabSz="457200" rtl="0" eaLnBrk="1" latinLnBrk="0" hangingPunct="1">
                <a:spcBef>
                  <a:spcPts val="500"/>
                </a:spcBef>
                <a:buFont typeface="Arial"/>
                <a:buChar char="–"/>
                <a:defRPr sz="12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4pPr>
              <a:lvl5pPr marL="2057400" indent="-228600" algn="l" defTabSz="457200" rtl="0" eaLnBrk="1" latinLnBrk="0" hangingPunct="1">
                <a:spcBef>
                  <a:spcPts val="500"/>
                </a:spcBef>
                <a:buFont typeface="Arial"/>
                <a:buChar char="»"/>
                <a:defRPr sz="12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rgbClr val="0095DA"/>
                </a:buClr>
              </a:pPr>
              <a:r>
                <a:rPr lang="en-US" dirty="0">
                  <a:solidFill>
                    <a:srgbClr val="0095DA"/>
                  </a:solidFill>
                </a:rPr>
                <a:t>Job Transition Timeline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898A287-F683-44B8-B6DF-3B9D1D28ED82}"/>
              </a:ext>
            </a:extLst>
          </p:cNvPr>
          <p:cNvGrpSpPr/>
          <p:nvPr/>
        </p:nvGrpSpPr>
        <p:grpSpPr>
          <a:xfrm>
            <a:off x="1981199" y="5666646"/>
            <a:ext cx="5012170" cy="471968"/>
            <a:chOff x="459015" y="5065246"/>
            <a:chExt cx="5012170" cy="471968"/>
          </a:xfrm>
        </p:grpSpPr>
        <p:sp>
          <p:nvSpPr>
            <p:cNvPr id="53" name="Rounded Rectangle 42">
              <a:extLst>
                <a:ext uri="{FF2B5EF4-FFF2-40B4-BE49-F238E27FC236}">
                  <a16:creationId xmlns:a16="http://schemas.microsoft.com/office/drawing/2014/main" id="{A32214FF-EE45-4230-BDAF-9FB94901AA6F}"/>
                </a:ext>
              </a:extLst>
            </p:cNvPr>
            <p:cNvSpPr/>
            <p:nvPr/>
          </p:nvSpPr>
          <p:spPr>
            <a:xfrm>
              <a:off x="774824" y="5123519"/>
              <a:ext cx="4696359" cy="384567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entury Gothic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E325822-1CEA-4CFC-BDDB-3F88E4C22BBD}"/>
                </a:ext>
              </a:extLst>
            </p:cNvPr>
            <p:cNvSpPr/>
            <p:nvPr/>
          </p:nvSpPr>
          <p:spPr>
            <a:xfrm>
              <a:off x="459015" y="5065246"/>
              <a:ext cx="471967" cy="471968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white"/>
                </a:solidFill>
                <a:latin typeface="Century Gothic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5C15B4BB-90D0-48F4-B892-F8136714D965}"/>
                </a:ext>
              </a:extLst>
            </p:cNvPr>
            <p:cNvSpPr txBox="1"/>
            <p:nvPr/>
          </p:nvSpPr>
          <p:spPr>
            <a:xfrm>
              <a:off x="459015" y="5123512"/>
              <a:ext cx="471967" cy="3720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en-US" dirty="0">
                  <a:solidFill>
                    <a:prstClr val="white"/>
                  </a:solidFill>
                  <a:latin typeface="Century Gothic"/>
                </a:rPr>
                <a:t>8</a:t>
              </a:r>
            </a:p>
          </p:txBody>
        </p:sp>
        <p:sp>
          <p:nvSpPr>
            <p:cNvPr id="56" name="Text Placeholder 2">
              <a:extLst>
                <a:ext uri="{FF2B5EF4-FFF2-40B4-BE49-F238E27FC236}">
                  <a16:creationId xmlns:a16="http://schemas.microsoft.com/office/drawing/2014/main" id="{821ADE83-3783-4947-B823-21C2A572DD8B}"/>
                </a:ext>
              </a:extLst>
            </p:cNvPr>
            <p:cNvSpPr txBox="1">
              <a:spLocks/>
            </p:cNvSpPr>
            <p:nvPr/>
          </p:nvSpPr>
          <p:spPr>
            <a:xfrm>
              <a:off x="1024212" y="5138974"/>
              <a:ext cx="4446973" cy="356044"/>
            </a:xfrm>
            <a:prstGeom prst="rect">
              <a:avLst/>
            </a:prstGeom>
          </p:spPr>
          <p:txBody>
            <a:bodyPr anchor="ctr" anchorCtr="0"/>
            <a:lstStyle>
              <a:lvl1pPr marL="0" indent="0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tx2"/>
                </a:buClr>
                <a:buFont typeface="Arial"/>
                <a:buNone/>
                <a:defRPr sz="1400" kern="1200">
                  <a:solidFill>
                    <a:schemeClr val="tx2"/>
                  </a:solidFill>
                  <a:latin typeface="Century Gothic"/>
                  <a:ea typeface="+mn-ea"/>
                  <a:cs typeface="Century Gothic"/>
                </a:defRPr>
              </a:lvl1pPr>
              <a:lvl2pPr marL="627063" indent="-169863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accent2"/>
                </a:buClr>
                <a:buFont typeface="Arial"/>
                <a:buChar char="•"/>
                <a:defRPr sz="16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2pPr>
              <a:lvl3pPr marL="1143000" indent="-228600" algn="l" defTabSz="457200" rtl="0" eaLnBrk="1" latinLnBrk="0" hangingPunct="1">
                <a:spcBef>
                  <a:spcPts val="300"/>
                </a:spcBef>
                <a:spcAft>
                  <a:spcPts val="300"/>
                </a:spcAft>
                <a:buClr>
                  <a:schemeClr val="bg1">
                    <a:lumMod val="50000"/>
                  </a:schemeClr>
                </a:buClr>
                <a:buFont typeface="Arial"/>
                <a:buChar char="•"/>
                <a:defRPr sz="14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3pPr>
              <a:lvl4pPr marL="1600200" indent="-228600" algn="l" defTabSz="457200" rtl="0" eaLnBrk="1" latinLnBrk="0" hangingPunct="1">
                <a:spcBef>
                  <a:spcPts val="500"/>
                </a:spcBef>
                <a:buFont typeface="Arial"/>
                <a:buChar char="–"/>
                <a:defRPr sz="12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4pPr>
              <a:lvl5pPr marL="2057400" indent="-228600" algn="l" defTabSz="457200" rtl="0" eaLnBrk="1" latinLnBrk="0" hangingPunct="1">
                <a:spcBef>
                  <a:spcPts val="500"/>
                </a:spcBef>
                <a:buFont typeface="Arial"/>
                <a:buChar char="»"/>
                <a:defRPr sz="1200" kern="1200">
                  <a:solidFill>
                    <a:schemeClr val="tx1"/>
                  </a:solidFill>
                  <a:latin typeface="Century Gothic"/>
                  <a:ea typeface="+mn-ea"/>
                  <a:cs typeface="Century Gothic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Clr>
                  <a:srgbClr val="0095DA"/>
                </a:buClr>
              </a:pPr>
              <a:r>
                <a:rPr lang="en-US" dirty="0">
                  <a:solidFill>
                    <a:srgbClr val="0095DA"/>
                  </a:solidFill>
                </a:rPr>
                <a:t>Additional Resources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55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Job Transition Timeline</a:t>
            </a:r>
          </a:p>
        </p:txBody>
      </p:sp>
    </p:spTree>
    <p:extLst>
      <p:ext uri="{BB962C8B-B14F-4D97-AF65-F5344CB8AC3E}">
        <p14:creationId xmlns:p14="http://schemas.microsoft.com/office/powerpoint/2010/main" val="3723528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Civilian Job Preparation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603DFFC-4D1B-4D3D-A1C7-58126436F6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8595340"/>
              </p:ext>
            </p:extLst>
          </p:nvPr>
        </p:nvGraphicFramePr>
        <p:xfrm>
          <a:off x="609600" y="719666"/>
          <a:ext cx="109728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862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243174"/>
            <a:ext cx="10972800" cy="357968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BB5473-ECF5-438A-9CAD-8D2B9DBBA160}"/>
              </a:ext>
            </a:extLst>
          </p:cNvPr>
          <p:cNvSpPr txBox="1"/>
          <p:nvPr/>
        </p:nvSpPr>
        <p:spPr>
          <a:xfrm>
            <a:off x="995320" y="1497027"/>
            <a:ext cx="586090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hlinkClick r:id="rId2"/>
              </a:rPr>
              <a:t>https://recruitmilitary.com/</a:t>
            </a:r>
            <a:endParaRPr lang="en-US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hlinkClick r:id="rId3"/>
              </a:rPr>
              <a:t>https://www.veteranjobsmission.com/employers</a:t>
            </a:r>
            <a:endParaRPr lang="en-US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hlinkClick r:id="rId4"/>
              </a:rPr>
              <a:t>https://www.military.com/hiring-veterans</a:t>
            </a:r>
            <a:endParaRPr lang="en-US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>
                <a:hlinkClick r:id="rId5"/>
              </a:rPr>
              <a:t>https://www.dol.gov/veterans/hireaveteran/</a:t>
            </a:r>
            <a:endParaRPr lang="en-US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u="sng" dirty="0">
              <a:solidFill>
                <a:srgbClr val="FF0000"/>
              </a:solidFill>
              <a:hlinkClick r:id="rId6"/>
            </a:endParaRP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FF0000"/>
                </a:solidFill>
                <a:hlinkClick r:id="rId6"/>
              </a:rPr>
              <a:t>https://www.onetonline.org/crosswalk/</a:t>
            </a:r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433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749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23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554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Why Hire Veterans? </a:t>
            </a:r>
          </a:p>
        </p:txBody>
      </p:sp>
    </p:spTree>
    <p:extLst>
      <p:ext uri="{BB962C8B-B14F-4D97-AF65-F5344CB8AC3E}">
        <p14:creationId xmlns:p14="http://schemas.microsoft.com/office/powerpoint/2010/main" val="392498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243174"/>
            <a:ext cx="10972800" cy="357968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Veterans come from a previous culture built for mission accomplishment in mind.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Veterans have ingrained leadership talents.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Veterans take their responsibilities seriously.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Intuition is a skill, and the military teaches it.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Military people will openly tell you when something is wrong.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Military people will get the job done.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When given the necessary support, Veterans are extremely capable.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Veterans are independent.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Military personnel know the meaning of hard work.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government pays for Veteran education.</a:t>
            </a:r>
          </a:p>
          <a:p>
            <a:pPr marL="0" indent="0">
              <a:buNone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Veteran hiring tax credit information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Reasons to Hire Military Veterans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9BB79B-D961-42D9-8144-6E0D82F2DC3C}"/>
              </a:ext>
            </a:extLst>
          </p:cNvPr>
          <p:cNvSpPr txBox="1"/>
          <p:nvPr/>
        </p:nvSpPr>
        <p:spPr>
          <a:xfrm>
            <a:off x="772266" y="6254108"/>
            <a:ext cx="106474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Team, Military &amp; Defense. “10 Reasons Companies Should Hire Military Veterans.” </a:t>
            </a:r>
            <a:r>
              <a:rPr lang="en-US" sz="800" i="1" dirty="0"/>
              <a:t>Business Insider</a:t>
            </a:r>
            <a:r>
              <a:rPr lang="en-US" sz="800" dirty="0"/>
              <a:t>, Business Insider, 11 Nov. 2016, www.businessinsider.com/reasons-companies-should-hire-military-veterans-2016-11. </a:t>
            </a:r>
          </a:p>
        </p:txBody>
      </p:sp>
    </p:spTree>
    <p:extLst>
      <p:ext uri="{BB962C8B-B14F-4D97-AF65-F5344CB8AC3E}">
        <p14:creationId xmlns:p14="http://schemas.microsoft.com/office/powerpoint/2010/main" val="194245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639160"/>
            <a:ext cx="10972800" cy="3579680"/>
          </a:xfrm>
        </p:spPr>
        <p:txBody>
          <a:bodyPr/>
          <a:lstStyle/>
          <a:p>
            <a:r>
              <a:rPr lang="en-US" dirty="0"/>
              <a:t>2,000,000 CA Veterans</a:t>
            </a:r>
          </a:p>
          <a:p>
            <a:endParaRPr lang="en-US" dirty="0"/>
          </a:p>
          <a:p>
            <a:r>
              <a:rPr lang="en-US" dirty="0"/>
              <a:t>Over 16,000 separate from the military per month</a:t>
            </a:r>
          </a:p>
          <a:p>
            <a:endParaRPr lang="en-US" dirty="0"/>
          </a:p>
          <a:p>
            <a:r>
              <a:rPr lang="en-US" dirty="0"/>
              <a:t>Only 3% of BSC employees are Veterans</a:t>
            </a:r>
          </a:p>
          <a:p>
            <a:endParaRPr lang="en-US" dirty="0"/>
          </a:p>
          <a:p>
            <a:r>
              <a:rPr lang="en-US" dirty="0"/>
              <a:t>Minimal/Non-existent military outreach programs</a:t>
            </a:r>
          </a:p>
          <a:p>
            <a:endParaRPr lang="en-US" dirty="0"/>
          </a:p>
          <a:p>
            <a:r>
              <a:rPr lang="en-US" dirty="0"/>
              <a:t>No military talent pipeline in place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9BB79B-D961-42D9-8144-6E0D82F2DC3C}"/>
              </a:ext>
            </a:extLst>
          </p:cNvPr>
          <p:cNvSpPr txBox="1"/>
          <p:nvPr/>
        </p:nvSpPr>
        <p:spPr>
          <a:xfrm>
            <a:off x="4990038" y="6529003"/>
            <a:ext cx="159851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Source: calvet.ca.gov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D6D017-7AB4-467F-B3DB-86532801CBE5}"/>
              </a:ext>
            </a:extLst>
          </p:cNvPr>
          <p:cNvSpPr txBox="1"/>
          <p:nvPr/>
        </p:nvSpPr>
        <p:spPr>
          <a:xfrm>
            <a:off x="6588553" y="6529002"/>
            <a:ext cx="20874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(All numbers are approximate)</a:t>
            </a:r>
          </a:p>
        </p:txBody>
      </p:sp>
    </p:spTree>
    <p:extLst>
      <p:ext uri="{BB962C8B-B14F-4D97-AF65-F5344CB8AC3E}">
        <p14:creationId xmlns:p14="http://schemas.microsoft.com/office/powerpoint/2010/main" val="2377218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Military Branch Overview</a:t>
            </a:r>
          </a:p>
        </p:txBody>
      </p:sp>
    </p:spTree>
    <p:extLst>
      <p:ext uri="{BB962C8B-B14F-4D97-AF65-F5344CB8AC3E}">
        <p14:creationId xmlns:p14="http://schemas.microsoft.com/office/powerpoint/2010/main" val="230393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Military Branches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8FD9DA4-ED73-4260-8737-75121E56AF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521527"/>
              </p:ext>
            </p:extLst>
          </p:nvPr>
        </p:nvGraphicFramePr>
        <p:xfrm>
          <a:off x="609599" y="1079397"/>
          <a:ext cx="10972799" cy="5115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821">
                  <a:extLst>
                    <a:ext uri="{9D8B030D-6E8A-4147-A177-3AD203B41FA5}">
                      <a16:colId xmlns:a16="http://schemas.microsoft.com/office/drawing/2014/main" val="1472047956"/>
                    </a:ext>
                  </a:extLst>
                </a:gridCol>
                <a:gridCol w="4107936">
                  <a:extLst>
                    <a:ext uri="{9D8B030D-6E8A-4147-A177-3AD203B41FA5}">
                      <a16:colId xmlns:a16="http://schemas.microsoft.com/office/drawing/2014/main" val="799531088"/>
                    </a:ext>
                  </a:extLst>
                </a:gridCol>
                <a:gridCol w="3696042">
                  <a:extLst>
                    <a:ext uri="{9D8B030D-6E8A-4147-A177-3AD203B41FA5}">
                      <a16:colId xmlns:a16="http://schemas.microsoft.com/office/drawing/2014/main" val="1631240938"/>
                    </a:ext>
                  </a:extLst>
                </a:gridCol>
              </a:tblGrid>
              <a:tr h="451563"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Core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989150"/>
                  </a:ext>
                </a:extLst>
              </a:tr>
              <a:tr h="1372432">
                <a:tc>
                  <a:txBody>
                    <a:bodyPr/>
                    <a:lstStyle/>
                    <a:p>
                      <a:r>
                        <a:rPr lang="en-US" dirty="0"/>
                        <a:t>Army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Loyalty, Duty, Respect, Selfless Service, Honesty, Integrity, Personal Courage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Main U.S. ground force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81794"/>
                  </a:ext>
                </a:extLst>
              </a:tr>
              <a:tr h="451563">
                <a:tc>
                  <a:txBody>
                    <a:bodyPr/>
                    <a:lstStyle/>
                    <a:p>
                      <a:r>
                        <a:rPr lang="en-US" dirty="0"/>
                        <a:t>Air Force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Integrity, Service Before Self, Excellence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Defends the U.S. in both air and space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986994"/>
                  </a:ext>
                </a:extLst>
              </a:tr>
              <a:tr h="779409">
                <a:tc>
                  <a:txBody>
                    <a:bodyPr/>
                    <a:lstStyle/>
                    <a:p>
                      <a:r>
                        <a:rPr lang="en-US" dirty="0"/>
                        <a:t>Navy/Marine Corps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Honor, Courage, Commitment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Navy – Defends the freedom of the seas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Marine Corp – Specializes in amphibious operations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73149"/>
                  </a:ext>
                </a:extLst>
              </a:tr>
              <a:tr h="451563">
                <a:tc>
                  <a:txBody>
                    <a:bodyPr/>
                    <a:lstStyle/>
                    <a:p>
                      <a:r>
                        <a:rPr lang="en-US"/>
                        <a:t>Coast Guard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Collaboration, Transparency, Selfless Service, Innovation, Informed Decision Making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Specializes in the defense of U.S. ports and waterways, including drug interdiction and rescue operations.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735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84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Military Experience Levels</a:t>
            </a:r>
          </a:p>
        </p:txBody>
      </p:sp>
    </p:spTree>
    <p:extLst>
      <p:ext uri="{BB962C8B-B14F-4D97-AF65-F5344CB8AC3E}">
        <p14:creationId xmlns:p14="http://schemas.microsoft.com/office/powerpoint/2010/main" val="3498914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Middle and Upper Management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B54EADE-6F52-42AB-A0AB-0CC609321B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797200"/>
              </p:ext>
            </p:extLst>
          </p:nvPr>
        </p:nvGraphicFramePr>
        <p:xfrm>
          <a:off x="547817" y="1103872"/>
          <a:ext cx="11096365" cy="4644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195">
                  <a:extLst>
                    <a:ext uri="{9D8B030D-6E8A-4147-A177-3AD203B41FA5}">
                      <a16:colId xmlns:a16="http://schemas.microsoft.com/office/drawing/2014/main" val="3527576791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2258074553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1902626515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87442683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3472505477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1233043823"/>
                    </a:ext>
                  </a:extLst>
                </a:gridCol>
                <a:gridCol w="1585195">
                  <a:extLst>
                    <a:ext uri="{9D8B030D-6E8A-4147-A177-3AD203B41FA5}">
                      <a16:colId xmlns:a16="http://schemas.microsoft.com/office/drawing/2014/main" val="2407990773"/>
                    </a:ext>
                  </a:extLst>
                </a:gridCol>
              </a:tblGrid>
              <a:tr h="1073136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Grade 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Years of Military Experience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4-Year College Degree?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Supervisory/</a:t>
                      </a:r>
                    </a:p>
                    <a:p>
                      <a:pPr algn="ctr"/>
                      <a:r>
                        <a:rPr lang="en-US" sz="1500" dirty="0"/>
                        <a:t>Managerial Experience?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Key Responsibilities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Key Characteristics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9119537"/>
                  </a:ext>
                </a:extLst>
              </a:tr>
              <a:tr h="352008">
                <a:tc gridSpan="7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Middle and Upper Management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611459"/>
                  </a:ext>
                </a:extLst>
              </a:tr>
              <a:tr h="1073136">
                <a:tc>
                  <a:txBody>
                    <a:bodyPr/>
                    <a:lstStyle/>
                    <a:p>
                      <a:r>
                        <a:rPr lang="en-US" sz="1400" dirty="0"/>
                        <a:t>Junior Officer (JMO)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O1 – O3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O1 – O2 = &lt;4 years</a:t>
                      </a:r>
                    </a:p>
                    <a:p>
                      <a:r>
                        <a:rPr lang="en-US" sz="1400" dirty="0"/>
                        <a:t>O3 = 9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 </a:t>
                      </a:r>
                      <a:r>
                        <a:rPr lang="en-US" sz="1200" dirty="0"/>
                        <a:t>(Usually highly competitive college programs or advanced degrees)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 (40 – 150 people)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Operations and small unit leadership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Superior communicator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Decision maker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Public Affairs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Technology and logistics savvy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Fiscal acumen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Policy Maker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Strategic Planner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851999"/>
                  </a:ext>
                </a:extLst>
              </a:tr>
              <a:tr h="1073136">
                <a:tc>
                  <a:txBody>
                    <a:bodyPr/>
                    <a:lstStyle/>
                    <a:p>
                      <a:r>
                        <a:rPr lang="en-US" sz="1400" dirty="0"/>
                        <a:t>Mid-Grade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O4 – O5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 – 22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 (750 – 1000 people)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Operations and strategic planning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849447"/>
                  </a:ext>
                </a:extLst>
              </a:tr>
              <a:tr h="1073136">
                <a:tc>
                  <a:txBody>
                    <a:bodyPr/>
                    <a:lstStyle/>
                    <a:p>
                      <a:r>
                        <a:rPr lang="en-US" sz="1400" dirty="0"/>
                        <a:t>Senior-Grade Officer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O6 - O10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23 +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 (1000+ people)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Large scale organizational expertise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78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59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SC_PowerpointTheme2017">
  <a:themeElements>
    <a:clrScheme name="BSC colors_2017">
      <a:dk1>
        <a:srgbClr val="000000"/>
      </a:dk1>
      <a:lt1>
        <a:sysClr val="window" lastClr="FFFFFF"/>
      </a:lt1>
      <a:dk2>
        <a:srgbClr val="0095DA"/>
      </a:dk2>
      <a:lt2>
        <a:srgbClr val="BEC0C2"/>
      </a:lt2>
      <a:accent1>
        <a:srgbClr val="0095DA"/>
      </a:accent1>
      <a:accent2>
        <a:srgbClr val="004A6D"/>
      </a:accent2>
      <a:accent3>
        <a:srgbClr val="5CA941"/>
      </a:accent3>
      <a:accent4>
        <a:srgbClr val="FF9F00"/>
      </a:accent4>
      <a:accent5>
        <a:srgbClr val="FFCE00"/>
      </a:accent5>
      <a:accent6>
        <a:srgbClr val="7E8082"/>
      </a:accent6>
      <a:hlink>
        <a:srgbClr val="0095DA"/>
      </a:hlink>
      <a:folHlink>
        <a:srgbClr val="0095DA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2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SC_PowerpointTheme2017" id="{7740032B-8BCC-4B7F-BB16-FB30587B95AD}" vid="{8D7CEE4D-CEE5-4122-B3CD-08DA634363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98F0DD7D67514DB0019D49587F25B6" ma:contentTypeVersion="3" ma:contentTypeDescription="Create a new document." ma:contentTypeScope="" ma:versionID="93800342dea2aee2f6b31aff07ebea38">
  <xsd:schema xmlns:xsd="http://www.w3.org/2001/XMLSchema" xmlns:xs="http://www.w3.org/2001/XMLSchema" xmlns:p="http://schemas.microsoft.com/office/2006/metadata/properties" xmlns:ns1="http://schemas.microsoft.com/sharepoint/v3" xmlns:ns2="15d7c729-96d2-445d-8ff8-7007700875f0" xmlns:ns3="562566be-b414-406d-8842-b5a4eb78f617" targetNamespace="http://schemas.microsoft.com/office/2006/metadata/properties" ma:root="true" ma:fieldsID="cf05cc033723de37fdf75f58f382cafd" ns1:_="" ns2:_="" ns3:_="">
    <xsd:import namespace="http://schemas.microsoft.com/sharepoint/v3"/>
    <xsd:import namespace="15d7c729-96d2-445d-8ff8-7007700875f0"/>
    <xsd:import namespace="562566be-b414-406d-8842-b5a4eb78f617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ies0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d7c729-96d2-445d-8ff8-7007700875f0" elementFormDefault="qualified">
    <xsd:import namespace="http://schemas.microsoft.com/office/2006/documentManagement/types"/>
    <xsd:import namespace="http://schemas.microsoft.com/office/infopath/2007/PartnerControls"/>
    <xsd:element name="Categories0" ma:index="10" nillable="true" ma:displayName="Categories" ma:list="{009A1BB7-07D7-470F-8B11-F16C023E928C}" ma:internalName="Categories0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2566be-b414-406d-8842-b5a4eb78f61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Categories0 xmlns="15d7c729-96d2-445d-8ff8-7007700875f0"/>
  </documentManagement>
</p:properties>
</file>

<file path=customXml/itemProps1.xml><?xml version="1.0" encoding="utf-8"?>
<ds:datastoreItem xmlns:ds="http://schemas.openxmlformats.org/officeDocument/2006/customXml" ds:itemID="{F5E56024-FFE2-4C2A-A9AD-C93AFA019F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5d7c729-96d2-445d-8ff8-7007700875f0"/>
    <ds:schemaRef ds:uri="562566be-b414-406d-8842-b5a4eb78f6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20C1B7-26DA-4CC5-9A1C-073F8A3A9F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36FE72-F340-4530-BB88-991FBBF3D929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15d7c729-96d2-445d-8ff8-7007700875f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18291</TotalTime>
  <Words>1074</Words>
  <Application>Microsoft Office PowerPoint</Application>
  <PresentationFormat>Widescreen</PresentationFormat>
  <Paragraphs>238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Century Gothic</vt:lpstr>
      <vt:lpstr>BSC_PowerpointTheme2017</vt:lpstr>
      <vt:lpstr>Military Veteran Hiring Aid</vt:lpstr>
      <vt:lpstr>Contents</vt:lpstr>
      <vt:lpstr>Why Hire Veterans? </vt:lpstr>
      <vt:lpstr>10 Reasons to Hire Military Veterans</vt:lpstr>
      <vt:lpstr>Current State</vt:lpstr>
      <vt:lpstr>Military Branch Overview</vt:lpstr>
      <vt:lpstr>Military Branches</vt:lpstr>
      <vt:lpstr>Military Experience Levels</vt:lpstr>
      <vt:lpstr>Middle and Upper Management</vt:lpstr>
      <vt:lpstr>Specialized Management</vt:lpstr>
      <vt:lpstr>Leads &amp; Independent Contributors</vt:lpstr>
      <vt:lpstr>Lower Level Management / Supervisors</vt:lpstr>
      <vt:lpstr>Military Ranks</vt:lpstr>
      <vt:lpstr>PowerPoint Presentation</vt:lpstr>
      <vt:lpstr>Military Functions</vt:lpstr>
      <vt:lpstr>Common Functions</vt:lpstr>
      <vt:lpstr>Military Status &amp; Discharge Definitions</vt:lpstr>
      <vt:lpstr>Military Status</vt:lpstr>
      <vt:lpstr>Military Discharge Types</vt:lpstr>
      <vt:lpstr>Job Transition Timeline</vt:lpstr>
      <vt:lpstr>Civilian Job Preparation</vt:lpstr>
      <vt:lpstr>Additional Resources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Military Veteran Hiring Toolkit</dc:title>
  <dc:creator>Huber, Simon</dc:creator>
  <cp:lastModifiedBy>Kristi Cappelletti-Matthews</cp:lastModifiedBy>
  <cp:revision>38</cp:revision>
  <dcterms:created xsi:type="dcterms:W3CDTF">2018-08-01T13:49:05Z</dcterms:created>
  <dcterms:modified xsi:type="dcterms:W3CDTF">2021-05-06T18:16:03Z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0x0101003398F0DD7D67514DB0019D49587F25B6</vt:lpwstr>
  </property>
</Properties>
</file>