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02" r:id="rId3"/>
    <p:sldId id="340" r:id="rId4"/>
    <p:sldId id="325" r:id="rId5"/>
    <p:sldId id="342" r:id="rId6"/>
    <p:sldId id="309" r:id="rId7"/>
    <p:sldId id="330" r:id="rId8"/>
    <p:sldId id="333" r:id="rId9"/>
    <p:sldId id="335" r:id="rId10"/>
    <p:sldId id="341" r:id="rId11"/>
    <p:sldId id="331" r:id="rId12"/>
    <p:sldId id="329" r:id="rId13"/>
    <p:sldId id="343" r:id="rId14"/>
    <p:sldId id="336" r:id="rId15"/>
    <p:sldId id="337" r:id="rId16"/>
    <p:sldId id="34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2" d="100"/>
          <a:sy n="52" d="100"/>
        </p:scale>
        <p:origin x="682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9280-6640-4E0A-9839-9459E25A139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D2AEA7-9A1F-4F54-AF85-27A53FE8E5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2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153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Military Friendly</a:t>
            </a:r>
            <a:r>
              <a:rPr lang="en-US" baseline="0" dirty="0"/>
              <a:t> – Anthem, Kaiser, McKesson, United</a:t>
            </a:r>
          </a:p>
          <a:p>
            <a:r>
              <a:rPr lang="en-US" dirty="0"/>
              <a:t>Best Vet – Anthem, Cigna, Express Scripts, Humana (Schwab,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003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Launch the Between May 15 – 25</a:t>
            </a:r>
            <a:r>
              <a:rPr lang="en-US" baseline="30000" dirty="0"/>
              <a:t>th</a:t>
            </a:r>
          </a:p>
          <a:p>
            <a:endParaRPr lang="en-US" baseline="30000" dirty="0"/>
          </a:p>
          <a:p>
            <a:r>
              <a:rPr lang="en-US" b="1" baseline="0" dirty="0"/>
              <a:t>FORMAT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Introductions: Peter &amp; Todd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Potential speakers: Veteran from Partner Organization / Internal Veteran Tells BSC Story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 Timing: Provide lunch @ each 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4780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791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28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773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F462A-4B7B-4C91-9B27-266319C80D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27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518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78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21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8597"/>
            <a:r>
              <a:rPr lang="en-US" b="1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Century Gothic" panose="020B0502020202020204" pitchFamily="34" charset="0"/>
              </a:rPr>
              <a:t>Minimum Requirements To Assume Leadership Role </a:t>
            </a: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Century Gothic" panose="020B0502020202020204" pitchFamily="34" charset="0"/>
            </a:endParaRPr>
          </a:p>
          <a:p>
            <a:pPr marL="117193" indent="-117193">
              <a:buFont typeface="Georgia" panose="02040502050405020303" pitchFamily="18" charset="0"/>
              <a:buChar char="•"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Georgia" panose="02040502050405020303" pitchFamily="18" charset="0"/>
              </a:rPr>
              <a:t>Be employed at Blue Shield for at least one year </a:t>
            </a: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Georgia" panose="02040502050405020303" pitchFamily="18" charset="0"/>
            </a:endParaRPr>
          </a:p>
          <a:p>
            <a:pPr marL="117193" indent="-117193">
              <a:buFont typeface="Georgia" panose="02040502050405020303" pitchFamily="18" charset="0"/>
              <a:buChar char="•"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Georgia" panose="02040502050405020303" pitchFamily="18" charset="0"/>
              </a:rPr>
              <a:t>Discussed the opportunity with your direct supervisor and received his or her approval </a:t>
            </a:r>
            <a:endParaRPr lang="en-US" sz="1400" dirty="0">
              <a:solidFill>
                <a:srgbClr val="000000"/>
              </a:solidFill>
              <a:latin typeface="Century Gothic" panose="020B0502020202020204" pitchFamily="34" charset="0"/>
              <a:ea typeface="Calibri" panose="020F0502020204030204" pitchFamily="34" charset="0"/>
              <a:cs typeface="Georgia" panose="02040502050405020303" pitchFamily="18" charset="0"/>
            </a:endParaRPr>
          </a:p>
          <a:p>
            <a:pPr marL="117193" indent="-117193">
              <a:buFont typeface="Georgia" panose="02040502050405020303" pitchFamily="18" charset="0"/>
              <a:buChar char="•"/>
            </a:pPr>
            <a:r>
              <a:rPr lang="en-US" dirty="0">
                <a:solidFill>
                  <a:srgbClr val="000000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Georgia" panose="02040502050405020303" pitchFamily="18" charset="0"/>
              </a:rPr>
              <a:t>Free of any formal or informal performance improvement plan and have a performance rating of 3 or higher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F6361-39C2-C74D-8FFE-B955F12C0F8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873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044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954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Education </a:t>
            </a:r>
          </a:p>
          <a:p>
            <a:r>
              <a:rPr lang="en-US" dirty="0"/>
              <a:t>HS</a:t>
            </a:r>
            <a:r>
              <a:rPr lang="en-US" baseline="0" dirty="0"/>
              <a:t> – 52%</a:t>
            </a:r>
          </a:p>
          <a:p>
            <a:r>
              <a:rPr lang="en-US" baseline="0" dirty="0"/>
              <a:t>College 31%</a:t>
            </a:r>
          </a:p>
          <a:p>
            <a:r>
              <a:rPr lang="en-US" baseline="0" dirty="0"/>
              <a:t>Grad 15%</a:t>
            </a:r>
          </a:p>
          <a:p>
            <a:r>
              <a:rPr lang="en-US" baseline="0" dirty="0"/>
              <a:t>Vocaltiona.66%</a:t>
            </a:r>
            <a:endParaRPr lang="en-US" dirty="0"/>
          </a:p>
          <a:p>
            <a:endParaRPr lang="en-US" dirty="0"/>
          </a:p>
          <a:p>
            <a:r>
              <a:rPr lang="en-US" dirty="0"/>
              <a:t>EDH 37%</a:t>
            </a:r>
          </a:p>
          <a:p>
            <a:r>
              <a:rPr lang="en-US" dirty="0"/>
              <a:t>Rancho 23%</a:t>
            </a:r>
          </a:p>
          <a:p>
            <a:r>
              <a:rPr lang="en-US" dirty="0"/>
              <a:t>SF 14%</a:t>
            </a:r>
          </a:p>
          <a:p>
            <a:endParaRPr lang="en-US" dirty="0"/>
          </a:p>
          <a:p>
            <a:r>
              <a:rPr lang="en-US" dirty="0"/>
              <a:t>75% Population 20 – 54 (Gen</a:t>
            </a:r>
            <a:r>
              <a:rPr lang="en-US" baseline="0" dirty="0"/>
              <a:t> Y &amp; X)</a:t>
            </a:r>
          </a:p>
          <a:p>
            <a:r>
              <a:rPr lang="en-US" baseline="0" dirty="0"/>
              <a:t>32% Population 54 – 70 (Boomers)</a:t>
            </a:r>
          </a:p>
          <a:p>
            <a:endParaRPr lang="en-US" dirty="0"/>
          </a:p>
          <a:p>
            <a:r>
              <a:rPr lang="en-US" dirty="0"/>
              <a:t>Women 30%</a:t>
            </a:r>
          </a:p>
          <a:p>
            <a:r>
              <a:rPr lang="en-US" dirty="0"/>
              <a:t>Men 70% </a:t>
            </a:r>
          </a:p>
          <a:p>
            <a:endParaRPr lang="en-US" dirty="0"/>
          </a:p>
          <a:p>
            <a:pPr rtl="0" eaLnBrk="1" fontAlgn="t" latinLnBrk="0" hangingPunct="1"/>
            <a:r>
              <a:rPr lang="en-US" b="1" dirty="0"/>
              <a:t>BU</a:t>
            </a:r>
            <a:endParaRPr lang="en-US" dirty="0"/>
          </a:p>
          <a:p>
            <a:pPr rtl="0" eaLnBrk="1" fontAlgn="t" latinLnBrk="0" hangingPunct="1"/>
            <a:r>
              <a:rPr lang="en-US" dirty="0"/>
              <a:t>CE 57</a:t>
            </a:r>
          </a:p>
          <a:p>
            <a:pPr rtl="0" eaLnBrk="1" fontAlgn="t" latinLnBrk="0" hangingPunct="1"/>
            <a:r>
              <a:rPr lang="en-US" dirty="0"/>
              <a:t>CONS 6</a:t>
            </a:r>
          </a:p>
          <a:p>
            <a:pPr rtl="0" eaLnBrk="1" fontAlgn="t" latinLnBrk="0" hangingPunct="1"/>
            <a:r>
              <a:rPr lang="en-US" dirty="0"/>
              <a:t>EM 3</a:t>
            </a:r>
          </a:p>
          <a:p>
            <a:pPr rtl="0" eaLnBrk="1" fontAlgn="t" latinLnBrk="0" hangingPunct="1"/>
            <a:r>
              <a:rPr lang="en-US" dirty="0"/>
              <a:t>FIN 5</a:t>
            </a:r>
          </a:p>
          <a:p>
            <a:pPr rtl="0" eaLnBrk="1" fontAlgn="t" latinLnBrk="0" hangingPunct="1"/>
            <a:r>
              <a:rPr lang="en-US" dirty="0"/>
              <a:t>HCQA 36</a:t>
            </a:r>
          </a:p>
          <a:p>
            <a:pPr rtl="0" eaLnBrk="1" fontAlgn="t" latinLnBrk="0" hangingPunct="1"/>
            <a:r>
              <a:rPr lang="en-US" dirty="0"/>
              <a:t>IT 43</a:t>
            </a:r>
          </a:p>
          <a:p>
            <a:pPr rtl="0" eaLnBrk="1" fontAlgn="t" latinLnBrk="0" hangingPunct="1"/>
            <a:r>
              <a:rPr lang="en-US" dirty="0"/>
              <a:t>LAW 4</a:t>
            </a:r>
          </a:p>
          <a:p>
            <a:pPr rtl="0" eaLnBrk="1" fontAlgn="t" latinLnBrk="0" hangingPunct="1"/>
            <a:r>
              <a:rPr lang="en-US" dirty="0"/>
              <a:t>MRKTS 6</a:t>
            </a:r>
          </a:p>
          <a:p>
            <a:pPr rtl="0" eaLnBrk="1" fontAlgn="t" latinLnBrk="0" hangingPunct="1"/>
            <a:r>
              <a:rPr lang="en-US" dirty="0"/>
              <a:t>Total 160</a:t>
            </a:r>
          </a:p>
          <a:p>
            <a:pPr rtl="0" eaLnBrk="1" fontAlgn="t" latinLnBrk="0" hangingPunct="1"/>
            <a:endParaRPr lang="en-US" dirty="0"/>
          </a:p>
          <a:p>
            <a:pPr rtl="0" eaLnBrk="1" fontAlgn="ctr" latinLnBrk="0" hangingPunct="1"/>
            <a:r>
              <a:rPr lang="en-US" b="1" dirty="0"/>
              <a:t>Director 7</a:t>
            </a:r>
            <a:endParaRPr lang="en-US" dirty="0"/>
          </a:p>
          <a:p>
            <a:pPr rtl="0" eaLnBrk="1" fontAlgn="ctr" latinLnBrk="0" hangingPunct="1"/>
            <a:r>
              <a:rPr lang="en-US" dirty="0"/>
              <a:t>Manager 26</a:t>
            </a:r>
          </a:p>
          <a:p>
            <a:pPr rtl="0" eaLnBrk="1" fontAlgn="ctr" latinLnBrk="0" hangingPunct="1"/>
            <a:r>
              <a:rPr lang="en-US" dirty="0"/>
              <a:t>Supervisor 2</a:t>
            </a:r>
          </a:p>
          <a:p>
            <a:pPr rtl="0" eaLnBrk="1" fontAlgn="ctr" latinLnBrk="0" hangingPunct="1"/>
            <a:r>
              <a:rPr lang="en-US" dirty="0"/>
              <a:t>Professional 88</a:t>
            </a:r>
          </a:p>
          <a:p>
            <a:pPr rtl="0" eaLnBrk="1" fontAlgn="ctr" latinLnBrk="0" hangingPunct="1"/>
            <a:r>
              <a:rPr lang="en-US" dirty="0"/>
              <a:t>Non-Exempt </a:t>
            </a:r>
            <a:r>
              <a:rPr lang="en-US" u="sng" dirty="0"/>
              <a:t>37</a:t>
            </a:r>
          </a:p>
          <a:p>
            <a:pPr rtl="0" eaLnBrk="1" fontAlgn="ctr" latinLnBrk="0" hangingPunct="1"/>
            <a:endParaRPr lang="en-US" u="sng" dirty="0"/>
          </a:p>
          <a:p>
            <a:pPr rtl="0" eaLnBrk="1" fontAlgn="ctr" latinLnBrk="0" hangingPunct="1"/>
            <a:r>
              <a:rPr lang="en-US" dirty="0"/>
              <a:t>Race Population </a:t>
            </a:r>
          </a:p>
          <a:p>
            <a:pPr rtl="0" eaLnBrk="1" fontAlgn="ctr" latinLnBrk="0" hangingPunct="1"/>
            <a:r>
              <a:rPr lang="en-US" dirty="0"/>
              <a:t>White 1,373,011 </a:t>
            </a:r>
          </a:p>
          <a:p>
            <a:pPr rtl="0" eaLnBrk="1" fontAlgn="ctr" latinLnBrk="0" hangingPunct="1"/>
            <a:r>
              <a:rPr lang="en-US" dirty="0"/>
              <a:t>Black 160,352 </a:t>
            </a:r>
          </a:p>
          <a:p>
            <a:pPr rtl="0" eaLnBrk="1" fontAlgn="ctr" latinLnBrk="0" hangingPunct="1"/>
            <a:r>
              <a:rPr lang="en-US" dirty="0"/>
              <a:t>American Indian and Alaska Native alone 15,706 </a:t>
            </a:r>
          </a:p>
          <a:p>
            <a:pPr rtl="0" eaLnBrk="1" fontAlgn="ctr" latinLnBrk="0" hangingPunct="1"/>
            <a:r>
              <a:rPr lang="en-US" dirty="0"/>
              <a:t>Asian alone 103,778 </a:t>
            </a:r>
          </a:p>
          <a:p>
            <a:pPr rtl="0" eaLnBrk="1" fontAlgn="ctr" latinLnBrk="0" hangingPunct="1"/>
            <a:r>
              <a:rPr lang="en-US" dirty="0"/>
              <a:t>Native Hawaiian and Other Pacific Islander alone 7,241 </a:t>
            </a:r>
          </a:p>
          <a:p>
            <a:pPr rtl="0" eaLnBrk="1" fontAlgn="ctr" latinLnBrk="0" hangingPunct="1"/>
            <a:r>
              <a:rPr lang="en-US" dirty="0"/>
              <a:t>other race alone 64,555 </a:t>
            </a:r>
          </a:p>
          <a:p>
            <a:pPr rtl="0" eaLnBrk="1" fontAlgn="ctr" latinLnBrk="0" hangingPunct="1"/>
            <a:r>
              <a:rPr lang="en-US" dirty="0"/>
              <a:t>Two or more races 52,767 </a:t>
            </a:r>
          </a:p>
          <a:p>
            <a:pPr rtl="0" eaLnBrk="1" fontAlgn="t" latinLnBrk="0" hangingPunct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DB5D68-347B-474D-ADA8-9DA9114BC22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355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2D963-B1FA-4812-AE1E-29A09BE99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7D70FB-5DB7-4AED-8B9A-F6A66E64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F01C9A-133A-4CCE-80F9-DBA2F0AA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8DBC5-050B-412C-9E19-8418A756B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5C966-2028-4DAF-97EC-F56ADB1F9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3E4BD-8001-4310-822D-CE63A3F18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E2934-32EB-446A-AA7C-F35CD9512F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2535B-60FE-4950-8008-6FF8EB7F7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FAEEA3-877C-4B93-A97D-D6B827D7D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DDBD5-45A6-4057-A6AE-E0D1C03D9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435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0E564C-EF3A-4099-B7A9-644BB3F38C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FBE542-B0FB-4624-A859-3556B1979D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042BA-6423-4BDF-9BB9-D062B9686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66478-C38D-4AFB-93D1-0FCF6738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BD4C3A-75DA-4AAE-B893-52711D745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13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F882F-717F-47A3-98BA-D911719A4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8A151-4492-4776-9987-76BA63507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CB9B0-F98B-4FE3-B7B6-E766048D8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74651-105E-4342-8861-6D4BA585C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B62D7-1FB7-4C28-BB9F-AC86841B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27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F0B68-FA0B-4BDF-A0F0-9ED3C4910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32E44-F500-410D-96B6-6E7EB72E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A87F1-8B7F-4332-A9DE-27318A647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079ECD-3DB1-4359-AE5F-88F4827E9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DE04F-A312-4B3A-A5FA-0CBC3EB99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736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7D94-46F7-41BD-AD9D-D3AB8555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E6F58-1EE1-4DE6-AB9B-993F3ADABF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4A24C-4E0C-454D-AB52-8BA628B080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5297FC-E867-422B-87F8-5154FE38C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B90E2E-6AFD-4E61-86A7-31DB375CA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E373A1-D531-4A5C-A4E1-9DFCBE30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99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94F8C-A8A6-4282-87E5-99246DC3F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199A2-BC2E-41CC-82C1-A866B567D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866AA-DB51-44F3-934A-6B72237116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48F476-10ED-4CCC-AEB7-7796DBFD43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FC252C-2121-45F5-8995-3F55F74B3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D4D961-5763-401F-966E-C5B198F4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4DC7DC-0BA0-42EB-A160-ADE176465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FC7F45-8987-42EA-9294-E7B639BF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7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F5B08-916C-44D2-A31E-15A356F9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FC2993-8894-480A-AD1B-DF25AD7F5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A61CE3-4536-4B1F-8FC3-9F97DD98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D42C57-31A7-4293-94C7-09F4D7B12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8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F7FA25-55FB-454D-98B0-28EAFC849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E65257-B19C-4D7E-8025-98F66454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3872BA-A4CD-4B0E-8CBF-553C38DF8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92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D6D23-D809-4F11-B006-C7603CEB6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30F7B-44F3-4CB8-9F60-A883CB400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2B2D6-9679-4516-988D-32BDE0791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49BEB-83EC-499A-A675-E64641B8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C1E72-5456-4BB4-8E0D-C76328A6D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B3DE8-AF9D-4E31-90B8-E2BE541D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87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86ACB-6184-4B6F-8002-68B0B35D9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39B97-E386-4560-B85F-01EC9D3F86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9BACED-3A2E-45DF-B12B-26BC56067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311E4-C034-4548-8ECF-6EB3E013D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F7D08-7659-40DA-A260-8502CCEB8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A69AE8-7B3B-439D-AE15-A0CD0212F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09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438C7F-413B-477A-A95A-7FF6AF125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27E09-C8EB-4FC7-9C81-1C90F5042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220EF-77AA-4C99-A8E0-0841B6C30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F2D00-1D4D-4F39-A20D-29C612E98FF5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20553C-5FFB-4FEE-882C-D62BCEF0F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03275-8689-4D9B-B588-1F1C5137C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A2339-3423-4C7A-A727-FDB77BEDA9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872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ireveterans.com/" TargetMode="External"/><Relationship Id="rId3" Type="http://schemas.openxmlformats.org/officeDocument/2006/relationships/hyperlink" Target="http://www.americasheroesatwork.gov/forEmployers/HiringToolkit/" TargetMode="External"/><Relationship Id="rId7" Type="http://schemas.openxmlformats.org/officeDocument/2006/relationships/hyperlink" Target="http://www.military.com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hrm.org/templatestools/toolkits/documents/12-0177%20behind_the_lines_toolkit_fnl.pdf" TargetMode="External"/><Relationship Id="rId5" Type="http://schemas.openxmlformats.org/officeDocument/2006/relationships/hyperlink" Target="http://www.whitehouse.gov/sites/default/files/docs/white_house_business_council_-%20_guide_to_hiring_veterans_0.pdf" TargetMode="External"/><Relationship Id="rId4" Type="http://schemas.openxmlformats.org/officeDocument/2006/relationships/hyperlink" Target="http://www.gijobs.com/2012Top100.aspx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927EF-8A12-4DA8-965E-32FB76F17B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303AB4-7F2B-480F-95AD-A51D2CF9E6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945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Military Veteran Representation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620828"/>
              </p:ext>
            </p:extLst>
          </p:nvPr>
        </p:nvGraphicFramePr>
        <p:xfrm>
          <a:off x="7833360" y="1940558"/>
          <a:ext cx="2529840" cy="27994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5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45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017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effectLst/>
                          <a:latin typeface="Arial" panose="020B0604020202020204" pitchFamily="34" charset="0"/>
                        </a:rPr>
                        <a:t>Demographics</a:t>
                      </a:r>
                    </a:p>
                  </a:txBody>
                  <a:tcPr marL="3289" marR="3289" marT="5715" marB="0" anchor="ctr"/>
                </a:tc>
                <a:tc hMerge="1"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71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Management Level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Headcount</a:t>
                      </a:r>
                      <a:endParaRPr lang="en-US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Director</a:t>
                      </a:r>
                    </a:p>
                  </a:txBody>
                  <a:tcPr marL="39466" marR="39466" marT="34290" marB="3429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7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Manager</a:t>
                      </a:r>
                    </a:p>
                  </a:txBody>
                  <a:tcPr marL="39466" marR="39466" marT="34290" marB="3429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26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Supervisor</a:t>
                      </a:r>
                    </a:p>
                  </a:txBody>
                  <a:tcPr marL="39466" marR="39466" marT="34290" marB="3429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2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Professional</a:t>
                      </a:r>
                    </a:p>
                  </a:txBody>
                  <a:tcPr marL="39466" marR="39466" marT="34290" marB="3429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88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24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Non-Exempt</a:t>
                      </a:r>
                    </a:p>
                  </a:txBody>
                  <a:tcPr marL="39466" marR="39466" marT="34290" marB="3429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sng" strike="noStrike" dirty="0">
                          <a:effectLst/>
                        </a:rPr>
                        <a:t>37</a:t>
                      </a:r>
                      <a:endParaRPr lang="en-US" sz="1200" b="0" i="0" u="sng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14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Total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effectLst/>
                        </a:rPr>
                        <a:t>160</a:t>
                      </a:r>
                      <a:endParaRPr lang="en-US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289" marR="3289" marT="571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730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Measure our Impact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1026" name="Picture 2" descr="http://www.pwc.com/us/en/about-us/assets/awards-military-friendl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66" y="1341540"/>
            <a:ext cx="963915" cy="960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0880" y="1572373"/>
            <a:ext cx="6979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Military Friendly measures an organization’s level of commitment and success in creating opportunities and positive outcomes for members of the military community.</a:t>
            </a:r>
          </a:p>
        </p:txBody>
      </p:sp>
      <p:pic>
        <p:nvPicPr>
          <p:cNvPr id="1028" name="Picture 4" descr="http://bestforvets.militarytimes.com/assets/images/2016_bfv_employers_o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66" y="2489284"/>
            <a:ext cx="880193" cy="880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10560" y="2489284"/>
            <a:ext cx="680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 Survey ranks companies on ability to recruit veterans and service members, company culture, policies, and reservist accommodations. </a:t>
            </a:r>
          </a:p>
        </p:txBody>
      </p:sp>
      <p:pic>
        <p:nvPicPr>
          <p:cNvPr id="1032" name="Picture 8" descr="http://www.civilianjobs.com/images/MVE_TM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466" y="3515352"/>
            <a:ext cx="836745" cy="864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10560" y="3610548"/>
            <a:ext cx="6807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The RecruitMilitary Most Valuable Employers (MVE) are selected annually based on those employers whose recruiting, training, and retention plans best serve military service members and veterans.</a:t>
            </a:r>
          </a:p>
        </p:txBody>
      </p:sp>
      <p:pic>
        <p:nvPicPr>
          <p:cNvPr id="1034" name="Picture 10" descr="US Veterans Magazi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836" y="4765497"/>
            <a:ext cx="1271365" cy="41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10560" y="4641059"/>
            <a:ext cx="714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U.S. Veterans Magazine </a:t>
            </a:r>
            <a:r>
              <a:rPr lang="en-US" sz="1200" dirty="0"/>
              <a:t>Best of the Best The annual review is an evaluation of the nation’s employers, initiatives, government agencies and educational institutions. </a:t>
            </a:r>
          </a:p>
        </p:txBody>
      </p:sp>
    </p:spTree>
    <p:extLst>
      <p:ext uri="{BB962C8B-B14F-4D97-AF65-F5344CB8AC3E}">
        <p14:creationId xmlns:p14="http://schemas.microsoft.com/office/powerpoint/2010/main" val="2512733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54838" y="173542"/>
            <a:ext cx="5521884" cy="11430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US" sz="3600" b="1" dirty="0">
                <a:solidFill>
                  <a:srgbClr val="0082DE"/>
                </a:solidFill>
              </a:rPr>
              <a:t>Next Steps</a:t>
            </a:r>
            <a:endParaRPr lang="en-US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12</a:t>
            </a:fld>
            <a:endParaRPr lang="en-US" sz="1050" dirty="0">
              <a:latin typeface="Century Gothic"/>
              <a:cs typeface="Century Gothic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3999" y="977098"/>
          <a:ext cx="8942090" cy="4954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8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3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4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1301">
                <a:tc>
                  <a:txBody>
                    <a:bodyPr/>
                    <a:lstStyle/>
                    <a:p>
                      <a:endParaRPr lang="en-US" sz="1600" dirty="0">
                        <a:latin typeface="Century Gothic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itchFamily="34" charset="0"/>
                        </a:rPr>
                        <a:t>Feb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itchFamily="34" charset="0"/>
                        </a:rPr>
                        <a:t>Mar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itchFamily="34" charset="0"/>
                        </a:rPr>
                        <a:t>April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entury Gothic" pitchFamily="34" charset="0"/>
                        </a:rPr>
                        <a:t>May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itchFamily="34" charset="0"/>
                        </a:rPr>
                        <a:t>Executive Sponsors</a:t>
                      </a:r>
                      <a:r>
                        <a:rPr lang="en-US" sz="12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="1" dirty="0">
                          <a:latin typeface="Century Gothic" pitchFamily="34" charset="0"/>
                        </a:rPr>
                        <a:t>Announce</a:t>
                      </a:r>
                      <a:r>
                        <a:rPr lang="en-US" sz="1200" b="1" baseline="0" dirty="0">
                          <a:latin typeface="Century Gothic" pitchFamily="34" charset="0"/>
                        </a:rPr>
                        <a:t> the launch of the group</a:t>
                      </a:r>
                      <a:endParaRPr lang="en-US" sz="1200" b="1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Recruit Working group members  and Kick-off Meetings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Workgroup</a:t>
                      </a:r>
                      <a:r>
                        <a:rPr lang="en-US" sz="1200" baseline="0" dirty="0">
                          <a:latin typeface="Century Gothic" pitchFamily="34" charset="0"/>
                        </a:rPr>
                        <a:t> Designs, Strategy, Mission, Launch Plan, Finalize Governance Structure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252">
                <a:tc>
                  <a:txBody>
                    <a:bodyPr/>
                    <a:lstStyle/>
                    <a:p>
                      <a:r>
                        <a:rPr lang="en-US" sz="1200" b="1" dirty="0">
                          <a:latin typeface="Century Gothic" pitchFamily="34" charset="0"/>
                        </a:rPr>
                        <a:t>Executive Sponsors Approve: Strategy/Mission,</a:t>
                      </a:r>
                      <a:r>
                        <a:rPr lang="en-US" sz="1200" b="1" baseline="0" dirty="0">
                          <a:latin typeface="Century Gothic" pitchFamily="34" charset="0"/>
                        </a:rPr>
                        <a:t> </a:t>
                      </a:r>
                      <a:r>
                        <a:rPr lang="en-US" sz="1200" b="1" dirty="0">
                          <a:latin typeface="Century Gothic" pitchFamily="34" charset="0"/>
                        </a:rPr>
                        <a:t>Launch Plan, Governance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entury Gothic" pitchFamily="34" charset="0"/>
                        </a:rPr>
                        <a:t>Workgroup</a:t>
                      </a:r>
                      <a:r>
                        <a:rPr lang="en-US" sz="1200" baseline="0" dirty="0">
                          <a:latin typeface="Century Gothic" pitchFamily="34" charset="0"/>
                        </a:rPr>
                        <a:t> Designs @Shield Space / Logo; 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entury Gothic" pitchFamily="34" charset="0"/>
                        </a:rPr>
                        <a:t>Enterprise Communication</a:t>
                      </a:r>
                      <a:r>
                        <a:rPr lang="en-US" sz="1200" baseline="0" dirty="0">
                          <a:latin typeface="Century Gothic" pitchFamily="34" charset="0"/>
                        </a:rPr>
                        <a:t> Date of Launch</a:t>
                      </a:r>
                    </a:p>
                    <a:p>
                      <a:endParaRPr lang="en-US" sz="1200" baseline="0" dirty="0">
                        <a:latin typeface="Century Gothic" pitchFamily="34" charset="0"/>
                      </a:endParaRPr>
                    </a:p>
                    <a:p>
                      <a:r>
                        <a:rPr lang="en-US" sz="1200" baseline="0" dirty="0">
                          <a:latin typeface="Century Gothic" pitchFamily="34" charset="0"/>
                        </a:rPr>
                        <a:t>Draft and Finalize Presentation and Executive Sponsors Talking points</a:t>
                      </a:r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latin typeface="Century Gothic" pitchFamily="34" charset="0"/>
                        </a:rPr>
                        <a:t>Launch events with Executive</a:t>
                      </a:r>
                      <a:r>
                        <a:rPr lang="en-US" sz="1200" b="1" baseline="0" dirty="0">
                          <a:latin typeface="Century Gothic" pitchFamily="34" charset="0"/>
                        </a:rPr>
                        <a:t> Sponsor participation</a:t>
                      </a:r>
                      <a:endParaRPr lang="en-US" sz="1200" b="1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5410"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latin typeface="Century Gothic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8" name="Rectangle 47"/>
          <p:cNvSpPr/>
          <p:nvPr/>
        </p:nvSpPr>
        <p:spPr>
          <a:xfrm>
            <a:off x="8038660" y="575069"/>
            <a:ext cx="1297969" cy="248717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Century Gothic" pitchFamily="34" charset="0"/>
              </a:rPr>
              <a:t>Plan and build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982678" y="1442288"/>
            <a:ext cx="540043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5607539" y="1885633"/>
            <a:ext cx="750277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6917922" y="3022708"/>
            <a:ext cx="558800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7483885" y="4175356"/>
            <a:ext cx="646215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9024396" y="5142282"/>
            <a:ext cx="1441694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9356710" y="575069"/>
            <a:ext cx="1297969" cy="248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Century Gothic" pitchFamily="34" charset="0"/>
              </a:rPr>
              <a:t>Completed</a:t>
            </a:r>
          </a:p>
        </p:txBody>
      </p:sp>
      <p:sp>
        <p:nvSpPr>
          <p:cNvPr id="77" name="Rectangle 76"/>
          <p:cNvSpPr/>
          <p:nvPr/>
        </p:nvSpPr>
        <p:spPr>
          <a:xfrm>
            <a:off x="5982677" y="2349417"/>
            <a:ext cx="869825" cy="2385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705759" y="3675433"/>
            <a:ext cx="1097279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422641" y="4564087"/>
            <a:ext cx="498013" cy="238539"/>
          </a:xfrm>
          <a:prstGeom prst="rect">
            <a:avLst/>
          </a:prstGeom>
          <a:solidFill>
            <a:srgbClr val="0082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96720" y="6093370"/>
            <a:ext cx="3227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*May Identified in recognition of Memorial Day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607539" y="1875455"/>
            <a:ext cx="303581" cy="24871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93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Resources to establish a pipeline</a:t>
            </a:r>
          </a:p>
          <a:p>
            <a:r>
              <a:rPr lang="en-US" dirty="0"/>
              <a:t>Additional resources to support our efforts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2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 to Establish a Pipeline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27200" y="1243014"/>
          <a:ext cx="8818880" cy="4931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5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21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Examples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Potential Actions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752">
                <a:tc>
                  <a:txBody>
                    <a:bodyPr/>
                    <a:lstStyle/>
                    <a:p>
                      <a:r>
                        <a:rPr lang="en-US" sz="1200" dirty="0"/>
                        <a:t>Military Assistance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Partner with organizations aimed at helping service members find jobs in the civilian workforce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1125" indent="-111125"/>
                      <a:r>
                        <a:rPr lang="en-US" sz="1200" dirty="0"/>
                        <a:t>▪ Leverage Utilize external organizations’ existing networks</a:t>
                      </a:r>
                    </a:p>
                    <a:p>
                      <a:pPr marL="111125" indent="-111125"/>
                      <a:r>
                        <a:rPr lang="en-US" sz="1200" dirty="0"/>
                        <a:t>▪ Leverage key veteran’s organizations</a:t>
                      </a:r>
                    </a:p>
                    <a:p>
                      <a:pPr marL="111125" indent="-111125"/>
                      <a:r>
                        <a:rPr lang="en-US" sz="1200" dirty="0"/>
                        <a:t>▪ Obtain additional support from local Veteran’s Affairs office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8210">
                <a:tc>
                  <a:txBody>
                    <a:bodyPr/>
                    <a:lstStyle/>
                    <a:p>
                      <a:r>
                        <a:rPr lang="en-US" sz="1200" dirty="0"/>
                        <a:t>Service Centers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Identify programs providing transitional assistance returning service members and their families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Identify opportunities to volunteer  e.g. mentorship, interview training, and resume writing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5192">
                <a:tc>
                  <a:txBody>
                    <a:bodyPr/>
                    <a:lstStyle/>
                    <a:p>
                      <a:r>
                        <a:rPr lang="en-US" sz="1200" dirty="0"/>
                        <a:t>Job 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Attend existing fairs to attract and recruit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Inquire about upcoming job fairs at local Veteran’s Affairs office or Chamber of Commerce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Look for industry-focused fairs to recruit veterans with specific skillsets (e.g., Vets</a:t>
                      </a:r>
                      <a:r>
                        <a:rPr lang="en-US" sz="1200" baseline="0" dirty="0"/>
                        <a:t> in Tech</a:t>
                      </a:r>
                      <a:r>
                        <a:rPr lang="en-US" sz="12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59275">
                <a:tc>
                  <a:txBody>
                    <a:bodyPr/>
                    <a:lstStyle/>
                    <a:p>
                      <a:r>
                        <a:rPr lang="en-US" sz="1200" dirty="0"/>
                        <a:t>Media / job boards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Deliver messages via internal and external channels to facilitate outreach and enhance employer brand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Identify and use key job platforms (e.g., GI Jobs, LinkedIn, Monster)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Build military-specific job portal on Blue Shield site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Develop social media presence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5357" y="1959479"/>
            <a:ext cx="1160780" cy="5146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2679" y="3030094"/>
            <a:ext cx="729107" cy="7291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90273" y="3898456"/>
            <a:ext cx="1194117" cy="40843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5357" y="5160321"/>
            <a:ext cx="1008380" cy="6482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90273" y="5808565"/>
            <a:ext cx="1205865" cy="46302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82679" y="4306887"/>
            <a:ext cx="798467" cy="6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02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Available Resources to Support our Efforts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43174"/>
            <a:ext cx="8229600" cy="628538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A U.S. Department of Labor step-by-step guide for companies to implement recruiting strategies  </a:t>
            </a:r>
            <a:r>
              <a:rPr lang="en-US" sz="1200" dirty="0">
                <a:hlinkClick r:id="rId3"/>
              </a:rPr>
              <a:t>http://www.americasheroesatwork.gov/forEmployers/HiringToolkit/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Resource to identify Staffing private companies who focus on recruiting veterans: </a:t>
            </a:r>
            <a:r>
              <a:rPr lang="en-US" sz="1200" dirty="0">
                <a:hlinkClick r:id="rId4"/>
              </a:rPr>
              <a:t>http://www.gijobs.com/2012Top100.aspx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The White House’s guide to hiring veterans, including economic and cultural benefits of recruiting veterans and a comprehensive list of further resources  </a:t>
            </a:r>
            <a:r>
              <a:rPr lang="en-US" sz="1200" dirty="0">
                <a:hlinkClick r:id="rId5"/>
              </a:rPr>
              <a:t>http://www.whitehouse.gov/sites/default/files/docs/white_house_business_council_- _guide_to_hiring_veterans_0.pdf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The Society for Human Resource Management’s 10-step process for making a recruiting process military friendly ▪  </a:t>
            </a:r>
            <a:r>
              <a:rPr lang="en-US" sz="1200" dirty="0">
                <a:hlinkClick r:id="rId6"/>
              </a:rPr>
              <a:t>http://www.shrm.org/templatestools/toolkits/documents/12-0177%20behind_the_lines_toolkit_fnl.pdf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Resources and job-board for Veterans </a:t>
            </a:r>
            <a:r>
              <a:rPr lang="en-US" sz="1200" dirty="0">
                <a:hlinkClick r:id="rId7"/>
              </a:rPr>
              <a:t>http://www.military.com/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Job board tailored to those with military backgrounds </a:t>
            </a:r>
            <a:r>
              <a:rPr lang="en-US" sz="1200" dirty="0">
                <a:hlinkClick r:id="rId8"/>
              </a:rPr>
              <a:t>http://www.hireveterans.com/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A U.S. Department of Labor step-by-step guide for companies to implement recruiting strategies  </a:t>
            </a:r>
            <a:r>
              <a:rPr lang="en-US" sz="1200" dirty="0">
                <a:hlinkClick r:id="rId3"/>
              </a:rPr>
              <a:t>http://www.americasheroesatwork.gov/forEmployers/HiringToolkit/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1200" dirty="0"/>
              <a:t>Resource to identify Staffing private companies who focus on recruiting veterans: </a:t>
            </a:r>
            <a:r>
              <a:rPr lang="en-US" sz="1200" dirty="0">
                <a:hlinkClick r:id="rId4"/>
              </a:rPr>
              <a:t>http://www.gijobs.com/2012Top100.aspx</a:t>
            </a:r>
            <a:endParaRPr lang="en-US" sz="1200" dirty="0"/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253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 Notes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Target Internal Self-ID 10% of Employee population</a:t>
            </a:r>
          </a:p>
          <a:p>
            <a:r>
              <a:rPr lang="en-US" dirty="0"/>
              <a:t>Create Training for Hiring Managers and Recruiters to be culturally competent when recruiting Military Veterans(Rank)</a:t>
            </a:r>
          </a:p>
          <a:p>
            <a:r>
              <a:rPr lang="en-US" dirty="0"/>
              <a:t>Guest Speaker for Working Group</a:t>
            </a:r>
          </a:p>
          <a:p>
            <a:r>
              <a:rPr lang="en-US" dirty="0"/>
              <a:t>Gather Military History Data by Branch/tenure/rank</a:t>
            </a:r>
          </a:p>
          <a:p>
            <a:r>
              <a:rPr lang="en-US" dirty="0"/>
              <a:t>Launch</a:t>
            </a:r>
          </a:p>
          <a:p>
            <a:pPr lvl="1"/>
            <a:r>
              <a:rPr lang="en-US" dirty="0"/>
              <a:t>Guest Speaker </a:t>
            </a:r>
          </a:p>
          <a:p>
            <a:pPr lvl="1"/>
            <a:r>
              <a:rPr lang="en-US" dirty="0"/>
              <a:t>External Site (Takeover Home Page)</a:t>
            </a:r>
          </a:p>
          <a:p>
            <a:pPr lvl="1"/>
            <a:r>
              <a:rPr lang="en-US" dirty="0"/>
              <a:t>Internal Site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3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363265" y="1771783"/>
            <a:ext cx="4055020" cy="1470025"/>
          </a:xfrm>
        </p:spPr>
        <p:txBody>
          <a:bodyPr>
            <a:normAutofit/>
          </a:bodyPr>
          <a:lstStyle/>
          <a:p>
            <a:r>
              <a:rPr lang="en-US" sz="2800" dirty="0"/>
              <a:t>Military Veterans Employee Resource Group Strategy/Roadmap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363265" y="3816664"/>
            <a:ext cx="3980179" cy="145228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524000" y="6503989"/>
            <a:ext cx="2133600" cy="365125"/>
          </a:xfrm>
        </p:spPr>
        <p:txBody>
          <a:bodyPr/>
          <a:lstStyle/>
          <a:p>
            <a:fld id="{6D40EEFC-A613-044C-A49D-77FBC872491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2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1" y="1058113"/>
            <a:ext cx="8476695" cy="6245306"/>
          </a:xfrm>
        </p:spPr>
        <p:txBody>
          <a:bodyPr>
            <a:noAutofit/>
          </a:bodyPr>
          <a:lstStyle/>
          <a:p>
            <a:pPr lvl="1"/>
            <a:r>
              <a:rPr lang="en-US" sz="1800" dirty="0"/>
              <a:t>Executive Summary</a:t>
            </a:r>
          </a:p>
          <a:p>
            <a:pPr lvl="1"/>
            <a:r>
              <a:rPr lang="en-US" sz="1800" dirty="0"/>
              <a:t>Military Veteran Definition</a:t>
            </a:r>
          </a:p>
          <a:p>
            <a:pPr lvl="1"/>
            <a:r>
              <a:rPr lang="en-US" sz="1800" dirty="0"/>
              <a:t>Proposed Vision &amp; Goals</a:t>
            </a:r>
          </a:p>
          <a:p>
            <a:pPr lvl="1"/>
            <a:r>
              <a:rPr lang="en-US" sz="1800" dirty="0"/>
              <a:t>Employee Resource Group Structure</a:t>
            </a:r>
          </a:p>
          <a:p>
            <a:pPr lvl="1"/>
            <a:r>
              <a:rPr lang="en-US" sz="1800" dirty="0"/>
              <a:t>Potential Areas of Focus</a:t>
            </a:r>
          </a:p>
          <a:p>
            <a:pPr lvl="1"/>
            <a:r>
              <a:rPr lang="en-US" sz="1800" dirty="0"/>
              <a:t>Benefits of Recruiting Veterans</a:t>
            </a:r>
          </a:p>
          <a:p>
            <a:pPr lvl="1"/>
            <a:r>
              <a:rPr lang="en-US" sz="1800" dirty="0"/>
              <a:t>Veteran Representation</a:t>
            </a:r>
          </a:p>
          <a:p>
            <a:pPr lvl="1"/>
            <a:r>
              <a:rPr lang="en-US" sz="1800" dirty="0"/>
              <a:t>Measure our Impact</a:t>
            </a:r>
          </a:p>
          <a:p>
            <a:pPr lvl="1"/>
            <a:r>
              <a:rPr lang="en-US" sz="1800" dirty="0"/>
              <a:t>Next Steps</a:t>
            </a:r>
          </a:p>
          <a:p>
            <a:pPr lvl="1"/>
            <a:r>
              <a:rPr lang="en-US" sz="1800" dirty="0"/>
              <a:t>Appendix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6D40EEFC-A613-044C-A49D-77FBC872491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1767764" y="450669"/>
            <a:ext cx="8900236" cy="46759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2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r>
              <a:rPr lang="en-US" dirty="0">
                <a:solidFill>
                  <a:srgbClr val="454545"/>
                </a:solidFill>
              </a:rPr>
              <a:t>Table of Contents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883484" y="918259"/>
            <a:ext cx="83058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170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sz="1600" dirty="0"/>
              <a:t>A Military Veterans employee resource group will provide employees who have common interests in opportunities for, and workplace issues relevant to, military veterans the resources and tools to make Blue Shield a great place to work for this community. </a:t>
            </a:r>
          </a:p>
          <a:p>
            <a:pPr fontAlgn="base"/>
            <a:r>
              <a:rPr lang="en-US" sz="1600" dirty="0"/>
              <a:t>In addition, this group will provide a forum and support to our colleagues who have spouses and family members currently serving. </a:t>
            </a:r>
          </a:p>
          <a:p>
            <a:pPr fontAlgn="base"/>
            <a:r>
              <a:rPr lang="en-US" sz="1600" dirty="0"/>
              <a:t>Early focus areas may include:</a:t>
            </a:r>
          </a:p>
          <a:p>
            <a:pPr lvl="1" fontAlgn="base"/>
            <a:r>
              <a:rPr lang="en-US" sz="1400" dirty="0"/>
              <a:t>improve internal self-identification of military veterans</a:t>
            </a:r>
          </a:p>
          <a:p>
            <a:pPr lvl="1" fontAlgn="base"/>
            <a:r>
              <a:rPr lang="en-US" sz="1400" dirty="0"/>
              <a:t>partner with Talent Acquisition to actively recruit military veterans</a:t>
            </a:r>
          </a:p>
          <a:p>
            <a:pPr lvl="1" fontAlgn="base"/>
            <a:r>
              <a:rPr lang="en-US" sz="1400" dirty="0"/>
              <a:t>corporate citizenship</a:t>
            </a:r>
          </a:p>
          <a:p>
            <a:pPr fontAlgn="base"/>
            <a:r>
              <a:rPr lang="en-US" sz="1600" dirty="0"/>
              <a:t>The governance structure of the group will be consistent with X</a:t>
            </a:r>
          </a:p>
          <a:p>
            <a:pPr fontAlgn="base"/>
            <a:r>
              <a:rPr lang="en-US" sz="1600" dirty="0"/>
              <a:t>We suggest launching the group during the month of May in recognition of Memorial Day.</a:t>
            </a:r>
            <a:endParaRPr lang="en-US" sz="1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37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Military Veteran?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895600" y="2121877"/>
            <a:ext cx="6236678" cy="3430382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“A person who served in the active military, naval, or air service and who was discharged or released under conditions other than dishonorable.” - Title 38 of the Code of Federal Regulations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9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>
            <a:spLocks noChangeArrowheads="1"/>
          </p:cNvSpPr>
          <p:nvPr/>
        </p:nvSpPr>
        <p:spPr bwMode="auto">
          <a:xfrm>
            <a:off x="1997710" y="1449633"/>
            <a:ext cx="1049390" cy="215444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>
              <a:spcAft>
                <a:spcPts val="225"/>
              </a:spcAft>
            </a:pPr>
            <a:r>
              <a:rPr lang="en-US" sz="1400" b="1" dirty="0">
                <a:latin typeface="+mj-lt"/>
              </a:rPr>
              <a:t>Strategic Goals</a:t>
            </a:r>
          </a:p>
        </p:txBody>
      </p:sp>
      <p:sp>
        <p:nvSpPr>
          <p:cNvPr id="6" name="Rectangle 47"/>
          <p:cNvSpPr>
            <a:spLocks noChangeArrowheads="1"/>
          </p:cNvSpPr>
          <p:nvPr/>
        </p:nvSpPr>
        <p:spPr bwMode="auto">
          <a:xfrm>
            <a:off x="1690872" y="1697551"/>
            <a:ext cx="3054987" cy="417217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prstDash val="dash"/>
            <a:miter lim="800000"/>
            <a:headEnd/>
            <a:tailEnd/>
          </a:ln>
        </p:spPr>
        <p:txBody>
          <a:bodyPr lIns="68572" tIns="34286" rIns="68572" bIns="34286" anchor="ctr"/>
          <a:lstStyle/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00"/>
                </a:solidFill>
                <a:latin typeface="+mj-lt"/>
              </a:rPr>
              <a:t>Build an organized and visible military veteran’s network.</a:t>
            </a: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900" dirty="0">
              <a:solidFill>
                <a:srgbClr val="000000"/>
              </a:solidFill>
              <a:latin typeface="+mj-lt"/>
            </a:endParaRP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Identify opportunities to attract, recruit and retain military veteran talent. </a:t>
            </a: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900" dirty="0">
              <a:latin typeface="+mj-lt"/>
            </a:endParaRP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Elevate the organizations Military Veteran’s cultural competence.</a:t>
            </a: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900" dirty="0">
              <a:latin typeface="+mj-lt"/>
            </a:endParaRP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Enhance onboarding, mentorship, and networking opportunities.</a:t>
            </a: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900" dirty="0">
              <a:latin typeface="+mj-lt"/>
            </a:endParaRP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latin typeface="+mj-lt"/>
              </a:rPr>
              <a:t>Raise awareness of the military veteran’s community and employee experience. </a:t>
            </a:r>
          </a:p>
          <a:p>
            <a:pPr marL="176213" indent="-176213" eaLnBrk="0" hangingPunct="0">
              <a:spcAft>
                <a:spcPts val="225"/>
              </a:spcAft>
              <a:buFont typeface="Arial" panose="020B0604020202020204" pitchFamily="34" charset="0"/>
              <a:buChar char="•"/>
            </a:pPr>
            <a:endParaRPr lang="en-US" sz="1400" dirty="0">
              <a:latin typeface="+mj-lt"/>
            </a:endParaRPr>
          </a:p>
        </p:txBody>
      </p:sp>
      <p:sp>
        <p:nvSpPr>
          <p:cNvPr id="9" name="Isosceles Triangle 8"/>
          <p:cNvSpPr/>
          <p:nvPr/>
        </p:nvSpPr>
        <p:spPr bwMode="ltGray">
          <a:xfrm rot="5400000">
            <a:off x="4687790" y="2292259"/>
            <a:ext cx="276804" cy="177155"/>
          </a:xfrm>
          <a:prstGeom prst="triangle">
            <a:avLst/>
          </a:prstGeom>
          <a:solidFill>
            <a:srgbClr val="968C6D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>
              <a:spcAft>
                <a:spcPts val="225"/>
              </a:spcAft>
            </a:pPr>
            <a:endParaRPr lang="en-US" sz="135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Isosceles Triangle 9"/>
          <p:cNvSpPr/>
          <p:nvPr/>
        </p:nvSpPr>
        <p:spPr bwMode="ltGray">
          <a:xfrm rot="5400000">
            <a:off x="4696034" y="3658894"/>
            <a:ext cx="276804" cy="177155"/>
          </a:xfrm>
          <a:prstGeom prst="triangle">
            <a:avLst/>
          </a:prstGeom>
          <a:solidFill>
            <a:srgbClr val="968C6D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>
              <a:spcAft>
                <a:spcPts val="225"/>
              </a:spcAft>
            </a:pPr>
            <a:endParaRPr lang="en-US" sz="135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" name="Isosceles Triangle 10"/>
          <p:cNvSpPr/>
          <p:nvPr/>
        </p:nvSpPr>
        <p:spPr bwMode="ltGray">
          <a:xfrm rot="5400000">
            <a:off x="4696033" y="5211758"/>
            <a:ext cx="276804" cy="177155"/>
          </a:xfrm>
          <a:prstGeom prst="triangle">
            <a:avLst/>
          </a:prstGeom>
          <a:solidFill>
            <a:srgbClr val="968C6D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>
              <a:spcAft>
                <a:spcPts val="225"/>
              </a:spcAft>
            </a:pPr>
            <a:endParaRPr lang="en-US" sz="1350" dirty="0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7" name="Date Placeholder 1"/>
          <p:cNvSpPr txBox="1">
            <a:spLocks/>
          </p:cNvSpPr>
          <p:nvPr/>
        </p:nvSpPr>
        <p:spPr>
          <a:xfrm>
            <a:off x="7410450" y="7029450"/>
            <a:ext cx="1257300" cy="1143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350" dirty="0"/>
          </a:p>
        </p:txBody>
      </p:sp>
      <p:sp>
        <p:nvSpPr>
          <p:cNvPr id="18" name="Rectangle 17"/>
          <p:cNvSpPr/>
          <p:nvPr/>
        </p:nvSpPr>
        <p:spPr>
          <a:xfrm>
            <a:off x="5351789" y="4730948"/>
            <a:ext cx="511937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68580" tIns="205740" rIns="68580" bIns="6858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450"/>
              </a:spcAft>
            </a:pPr>
            <a:r>
              <a:rPr lang="en-US" sz="1400" dirty="0">
                <a:latin typeface="Century Gothic" panose="020B0502020202020204" pitchFamily="34" charset="0"/>
              </a:rPr>
              <a:t>Connect X with military veteran community and networks to attract, retain, and grow our membership, and provide a culturally relevant customer experience.</a:t>
            </a:r>
          </a:p>
        </p:txBody>
      </p:sp>
      <p:sp>
        <p:nvSpPr>
          <p:cNvPr id="19" name="Rectangle 18"/>
          <p:cNvSpPr/>
          <p:nvPr/>
        </p:nvSpPr>
        <p:spPr>
          <a:xfrm rot="16200000">
            <a:off x="4595701" y="5113631"/>
            <a:ext cx="1138773" cy="373407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Brand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319377" y="1811450"/>
            <a:ext cx="511937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68580" tIns="205740" rIns="68580" bIns="6858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 dirty="0">
                <a:latin typeface="Century Gothic" panose="020B0502020202020204" pitchFamily="34" charset="0"/>
              </a:rPr>
              <a:t>Provide a network for military veterans and allies to share experiences and develop relationships that lead to personal and professional success within X</a:t>
            </a:r>
          </a:p>
        </p:txBody>
      </p:sp>
      <p:sp>
        <p:nvSpPr>
          <p:cNvPr id="21" name="Rectangle 20"/>
          <p:cNvSpPr/>
          <p:nvPr/>
        </p:nvSpPr>
        <p:spPr>
          <a:xfrm rot="16200000">
            <a:off x="4574295" y="2209046"/>
            <a:ext cx="1138772" cy="343580"/>
          </a:xfrm>
          <a:prstGeom prst="rect">
            <a:avLst/>
          </a:prstGeom>
          <a:solidFill>
            <a:schemeClr val="tx2"/>
          </a:solidFill>
          <a:ln w="12700"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People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19377" y="3310164"/>
            <a:ext cx="5119377" cy="923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68580" tIns="205740" rIns="68580" bIns="6858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450"/>
              </a:spcAft>
            </a:pPr>
            <a:r>
              <a:rPr lang="en-US" sz="1400" dirty="0">
                <a:latin typeface="Century Gothic" panose="020B0502020202020204" pitchFamily="34" charset="0"/>
              </a:rPr>
              <a:t>Provide resources to increase our collective ability to collaborate across difference and foster a great place to work.</a:t>
            </a:r>
          </a:p>
        </p:txBody>
      </p:sp>
      <p:sp>
        <p:nvSpPr>
          <p:cNvPr id="23" name="Rectangle 22"/>
          <p:cNvSpPr/>
          <p:nvPr/>
        </p:nvSpPr>
        <p:spPr>
          <a:xfrm rot="16200000">
            <a:off x="4685265" y="3603287"/>
            <a:ext cx="923331" cy="337085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accent2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i="1" dirty="0">
                <a:solidFill>
                  <a:schemeClr val="bg1"/>
                </a:solidFill>
                <a:latin typeface="Century Gothic" panose="020B0502020202020204" pitchFamily="34" charset="0"/>
              </a:rPr>
              <a:t>Culture</a:t>
            </a:r>
            <a:endParaRPr lang="en-US" sz="1200" b="1" i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Title 65"/>
          <p:cNvSpPr txBox="1">
            <a:spLocks/>
          </p:cNvSpPr>
          <p:nvPr/>
        </p:nvSpPr>
        <p:spPr>
          <a:xfrm>
            <a:off x="1830414" y="568208"/>
            <a:ext cx="8174182" cy="605118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tx2"/>
                </a:solidFill>
              </a:rPr>
              <a:t>Proposed Vision &amp; Goals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048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6606" y="309710"/>
            <a:ext cx="8229600" cy="648068"/>
          </a:xfrm>
        </p:spPr>
        <p:txBody>
          <a:bodyPr>
            <a:normAutofit/>
          </a:bodyPr>
          <a:lstStyle/>
          <a:p>
            <a:r>
              <a:rPr lang="en-US" sz="2400" b="1" dirty="0"/>
              <a:t>Employee Resource Group Governance Structure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idx="1"/>
          </p:nvPr>
        </p:nvSpPr>
        <p:spPr>
          <a:xfrm>
            <a:off x="1981200" y="915924"/>
            <a:ext cx="8229600" cy="827203"/>
          </a:xfrm>
        </p:spPr>
        <p:txBody>
          <a:bodyPr anchor="t"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sz="1400" b="0" dirty="0"/>
              <a:t>We recommend co-chairs to lead the working group with a cadre of 10-12 employee volunteers. They would become “project managers” for the working groups.</a:t>
            </a:r>
            <a:endParaRPr lang="en-US" sz="1400" b="0" dirty="0"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87005" y="1622591"/>
            <a:ext cx="3962400" cy="4426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en-US" sz="1050" b="1" dirty="0"/>
              <a:t>Co-Chairs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Align activities with Diversity &amp; Inclusion strategy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Develop roadmap &amp; manage budget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Liaise w/ Executive Sponsor(s) &amp; Advisory Council</a:t>
            </a:r>
          </a:p>
          <a:p>
            <a:pPr marL="111125" indent="-111125">
              <a:spcBef>
                <a:spcPts val="100"/>
              </a:spcBef>
            </a:pPr>
            <a:endParaRPr lang="en-US" sz="1050" dirty="0"/>
          </a:p>
          <a:p>
            <a:pPr>
              <a:spcBef>
                <a:spcPts val="100"/>
              </a:spcBef>
            </a:pPr>
            <a:r>
              <a:rPr lang="en-US" sz="1050" b="1" dirty="0"/>
              <a:t>People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Internal Communications | @Shield Presence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Social and networking events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Educational programs for resource group constituents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endParaRPr lang="en-US" sz="1050" b="1" dirty="0"/>
          </a:p>
          <a:p>
            <a:pPr>
              <a:spcBef>
                <a:spcPts val="100"/>
              </a:spcBef>
            </a:pPr>
            <a:r>
              <a:rPr lang="en-US" sz="1050" b="1" dirty="0"/>
              <a:t>Culture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Events/Activities to raise awareness enterprise wide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Provide the organization tools/resources to recruit, engage and develop veterans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Co-host pan-diversity events with other groups</a:t>
            </a:r>
          </a:p>
          <a:p>
            <a:pPr marL="111125" indent="-111125">
              <a:spcBef>
                <a:spcPts val="100"/>
              </a:spcBef>
              <a:buFont typeface="Arial" pitchFamily="34" charset="0"/>
              <a:buChar char="•"/>
            </a:pPr>
            <a:endParaRPr lang="en-US" sz="1050" b="1" dirty="0"/>
          </a:p>
          <a:p>
            <a:pPr>
              <a:spcBef>
                <a:spcPts val="100"/>
              </a:spcBef>
            </a:pPr>
            <a:r>
              <a:rPr lang="en-US" sz="1050" b="1" dirty="0"/>
              <a:t>Brand:</a:t>
            </a:r>
          </a:p>
          <a:p>
            <a:pPr marL="114300">
              <a:spcBef>
                <a:spcPts val="100"/>
              </a:spcBef>
            </a:pPr>
            <a:r>
              <a:rPr lang="en-US" sz="1050" b="1" dirty="0"/>
              <a:t>Community Engagement</a:t>
            </a:r>
          </a:p>
          <a:p>
            <a:pPr marL="114300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Annual constituent community events</a:t>
            </a:r>
          </a:p>
          <a:p>
            <a:pPr marL="114300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Community service activities</a:t>
            </a:r>
          </a:p>
          <a:p>
            <a:pPr marL="114300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Other external stakeholder engagement</a:t>
            </a:r>
          </a:p>
          <a:p>
            <a:pPr marL="114300">
              <a:spcBef>
                <a:spcPts val="100"/>
              </a:spcBef>
            </a:pPr>
            <a:endParaRPr lang="en-US" sz="1050" b="1" dirty="0"/>
          </a:p>
          <a:p>
            <a:pPr marL="114300">
              <a:spcBef>
                <a:spcPts val="100"/>
              </a:spcBef>
            </a:pPr>
            <a:r>
              <a:rPr lang="en-US" sz="1050" b="1" dirty="0"/>
              <a:t>Member Engagement</a:t>
            </a:r>
          </a:p>
          <a:p>
            <a:pPr marL="114300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Advise X on resource group constituent  marketing</a:t>
            </a:r>
          </a:p>
          <a:p>
            <a:pPr marL="114300">
              <a:spcBef>
                <a:spcPts val="100"/>
              </a:spcBef>
              <a:buFont typeface="Arial" pitchFamily="34" charset="0"/>
              <a:buChar char="•"/>
            </a:pPr>
            <a:r>
              <a:rPr lang="en-US" sz="1050" dirty="0"/>
              <a:t>Explore provider partnerships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36207" y="1832112"/>
            <a:ext cx="3423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Employee Resource Group</a:t>
            </a:r>
          </a:p>
          <a:p>
            <a:pPr algn="ctr"/>
            <a:r>
              <a:rPr lang="en-US" sz="1200" i="1" dirty="0"/>
              <a:t>Recommended Structure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6033198" y="5219399"/>
            <a:ext cx="4545559" cy="239357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50" dirty="0">
                <a:solidFill>
                  <a:srgbClr val="000000"/>
                </a:solidFill>
                <a:latin typeface="Century Gothic" charset="0"/>
                <a:ea typeface="ＭＳ Ｐゴシック" charset="0"/>
                <a:cs typeface="Arial" charset="0"/>
              </a:rPr>
              <a:t>Resource Group members to support initiatives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307742" y="3713607"/>
            <a:ext cx="3194731" cy="276999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AREAS OF ENGAGEMENT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041541" y="3890039"/>
            <a:ext cx="4545559" cy="735377"/>
          </a:xfrm>
          <a:prstGeom prst="rect">
            <a:avLst/>
          </a:prstGeom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050" dirty="0">
                <a:solidFill>
                  <a:srgbClr val="000000"/>
                </a:solidFill>
                <a:latin typeface="Century Gothic" charset="0"/>
                <a:ea typeface="ＭＳ Ｐゴシック" charset="0"/>
                <a:cs typeface="Arial" charset="0"/>
              </a:rPr>
              <a:t>Resource Group Working Group (10-12 people)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41539" y="4689857"/>
            <a:ext cx="1141228" cy="42319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People</a:t>
            </a:r>
          </a:p>
          <a:p>
            <a:pPr algn="ctr"/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7289098" y="4689857"/>
            <a:ext cx="1266715" cy="423193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Culture</a:t>
            </a:r>
          </a:p>
          <a:p>
            <a:pPr algn="ctr"/>
            <a:endParaRPr lang="en-US" sz="1100" dirty="0"/>
          </a:p>
        </p:txBody>
      </p:sp>
      <p:sp>
        <p:nvSpPr>
          <p:cNvPr id="20" name="TextBox 19"/>
          <p:cNvSpPr txBox="1"/>
          <p:nvPr/>
        </p:nvSpPr>
        <p:spPr>
          <a:xfrm>
            <a:off x="8662143" y="4689856"/>
            <a:ext cx="1924956" cy="25391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Brand: Community &amp; Members</a:t>
            </a:r>
            <a:endParaRPr lang="en-US" sz="1100" dirty="0"/>
          </a:p>
        </p:txBody>
      </p:sp>
      <p:sp>
        <p:nvSpPr>
          <p:cNvPr id="14" name="Freeform 13"/>
          <p:cNvSpPr/>
          <p:nvPr/>
        </p:nvSpPr>
        <p:spPr>
          <a:xfrm>
            <a:off x="7686105" y="3219592"/>
            <a:ext cx="1239745" cy="587781"/>
          </a:xfrm>
          <a:custGeom>
            <a:avLst/>
            <a:gdLst>
              <a:gd name="connsiteX0" fmla="*/ 0 w 1453120"/>
              <a:gd name="connsiteY0" fmla="*/ 0 h 726560"/>
              <a:gd name="connsiteX1" fmla="*/ 1453120 w 1453120"/>
              <a:gd name="connsiteY1" fmla="*/ 0 h 726560"/>
              <a:gd name="connsiteX2" fmla="*/ 1453120 w 1453120"/>
              <a:gd name="connsiteY2" fmla="*/ 726560 h 726560"/>
              <a:gd name="connsiteX3" fmla="*/ 0 w 1453120"/>
              <a:gd name="connsiteY3" fmla="*/ 726560 h 726560"/>
              <a:gd name="connsiteX4" fmla="*/ 0 w 1453120"/>
              <a:gd name="connsiteY4" fmla="*/ 0 h 72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120" h="726560">
                <a:moveTo>
                  <a:pt x="0" y="0"/>
                </a:moveTo>
                <a:lnTo>
                  <a:pt x="1453120" y="0"/>
                </a:lnTo>
                <a:lnTo>
                  <a:pt x="1453120" y="726560"/>
                </a:lnTo>
                <a:lnTo>
                  <a:pt x="0" y="72656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algn="ctr" defTabSz="800100">
              <a:spcBef>
                <a:spcPct val="0"/>
              </a:spcBef>
            </a:pPr>
            <a:r>
              <a:rPr lang="en-US" sz="1100" b="1" u="sng" dirty="0">
                <a:solidFill>
                  <a:schemeClr val="bg1"/>
                </a:solidFill>
                <a:latin typeface="Century Gothic" panose="020B0502020202020204" pitchFamily="34" charset="0"/>
              </a:rPr>
              <a:t>Co-chairs</a:t>
            </a:r>
          </a:p>
        </p:txBody>
      </p:sp>
      <p:sp>
        <p:nvSpPr>
          <p:cNvPr id="15" name="Freeform 14"/>
          <p:cNvSpPr/>
          <p:nvPr/>
        </p:nvSpPr>
        <p:spPr>
          <a:xfrm>
            <a:off x="6907558" y="2615772"/>
            <a:ext cx="1239745" cy="327782"/>
          </a:xfrm>
          <a:custGeom>
            <a:avLst/>
            <a:gdLst>
              <a:gd name="connsiteX0" fmla="*/ 0 w 1453120"/>
              <a:gd name="connsiteY0" fmla="*/ 0 h 726560"/>
              <a:gd name="connsiteX1" fmla="*/ 1453120 w 1453120"/>
              <a:gd name="connsiteY1" fmla="*/ 0 h 726560"/>
              <a:gd name="connsiteX2" fmla="*/ 1453120 w 1453120"/>
              <a:gd name="connsiteY2" fmla="*/ 726560 h 726560"/>
              <a:gd name="connsiteX3" fmla="*/ 0 w 1453120"/>
              <a:gd name="connsiteY3" fmla="*/ 726560 h 726560"/>
              <a:gd name="connsiteX4" fmla="*/ 0 w 1453120"/>
              <a:gd name="connsiteY4" fmla="*/ 0 h 72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120" h="726560">
                <a:moveTo>
                  <a:pt x="0" y="0"/>
                </a:moveTo>
                <a:lnTo>
                  <a:pt x="1453120" y="0"/>
                </a:lnTo>
                <a:lnTo>
                  <a:pt x="1453120" y="726560"/>
                </a:lnTo>
                <a:lnTo>
                  <a:pt x="0" y="72656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430" tIns="11430" rIns="11430" bIns="11430" numCol="1" spcCol="1270" anchor="ctr" anchorCtr="0">
            <a:sp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u="sng" dirty="0">
                <a:solidFill>
                  <a:schemeClr val="bg1"/>
                </a:solidFill>
                <a:latin typeface="Century Gothic" panose="020B0502020202020204" pitchFamily="34" charset="0"/>
              </a:rPr>
              <a:t>Executive Sponsors</a:t>
            </a:r>
          </a:p>
        </p:txBody>
      </p:sp>
      <p:sp>
        <p:nvSpPr>
          <p:cNvPr id="16" name="Freeform 15"/>
          <p:cNvSpPr/>
          <p:nvPr/>
        </p:nvSpPr>
        <p:spPr>
          <a:xfrm>
            <a:off x="8452459" y="2525542"/>
            <a:ext cx="1239745" cy="461563"/>
          </a:xfrm>
          <a:custGeom>
            <a:avLst/>
            <a:gdLst>
              <a:gd name="connsiteX0" fmla="*/ 0 w 1453120"/>
              <a:gd name="connsiteY0" fmla="*/ 0 h 726560"/>
              <a:gd name="connsiteX1" fmla="*/ 1453120 w 1453120"/>
              <a:gd name="connsiteY1" fmla="*/ 0 h 726560"/>
              <a:gd name="connsiteX2" fmla="*/ 1453120 w 1453120"/>
              <a:gd name="connsiteY2" fmla="*/ 726560 h 726560"/>
              <a:gd name="connsiteX3" fmla="*/ 0 w 1453120"/>
              <a:gd name="connsiteY3" fmla="*/ 726560 h 726560"/>
              <a:gd name="connsiteX4" fmla="*/ 0 w 1453120"/>
              <a:gd name="connsiteY4" fmla="*/ 0 h 726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3120" h="726560">
                <a:moveTo>
                  <a:pt x="0" y="0"/>
                </a:moveTo>
                <a:lnTo>
                  <a:pt x="1453120" y="0"/>
                </a:lnTo>
                <a:lnTo>
                  <a:pt x="1453120" y="726560"/>
                </a:lnTo>
                <a:lnTo>
                  <a:pt x="0" y="72656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1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Advisory Council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147302" y="2753071"/>
            <a:ext cx="305156" cy="450923"/>
            <a:chOff x="6620253" y="2898859"/>
            <a:chExt cx="305156" cy="32874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775879" y="2935754"/>
              <a:ext cx="1" cy="2918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6620253" y="2898859"/>
              <a:ext cx="305156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59218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Areas of Focus for 2017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243174"/>
            <a:ext cx="7766538" cy="4923947"/>
          </a:xfrm>
        </p:spPr>
        <p:txBody>
          <a:bodyPr>
            <a:normAutofit/>
          </a:bodyPr>
          <a:lstStyle/>
          <a:p>
            <a:r>
              <a:rPr lang="en-US" dirty="0"/>
              <a:t>Improve Internal Self-Identification of Military Veterans</a:t>
            </a:r>
          </a:p>
          <a:p>
            <a:r>
              <a:rPr lang="en-US" dirty="0"/>
              <a:t>Collaborate with Talent Acquisition to develop both internal and external recruiting strategy</a:t>
            </a:r>
          </a:p>
          <a:p>
            <a:pPr lvl="1"/>
            <a:r>
              <a:rPr lang="en-US" dirty="0"/>
              <a:t>Develop training and resources for internal recruiters and hiring managers </a:t>
            </a:r>
          </a:p>
          <a:p>
            <a:pPr lvl="1"/>
            <a:r>
              <a:rPr lang="en-US" dirty="0"/>
              <a:t>Partner with Marketing to create recruiting collateral</a:t>
            </a:r>
          </a:p>
          <a:p>
            <a:r>
              <a:rPr lang="en-US" dirty="0"/>
              <a:t>Establish local “chapters” at X locations to provide a base from which to engage community outreach</a:t>
            </a:r>
          </a:p>
          <a:p>
            <a:r>
              <a:rPr lang="en-US" dirty="0"/>
              <a:t>Promote X as veteran-friendly workplace through external partnerships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Recruiting Military Veterans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Military Veterans are performance oriented, have a strong work ethic, and can manage under pressure</a:t>
            </a:r>
          </a:p>
          <a:p>
            <a:r>
              <a:rPr lang="en-US" dirty="0"/>
              <a:t>Veterans are effective collaborators, posses strong leadership and problem solving skills that lend well to various roles within X</a:t>
            </a:r>
          </a:p>
          <a:p>
            <a:r>
              <a:rPr lang="en-US" dirty="0"/>
              <a:t>Recruiting veterans reflects good corporate social responsibility, and enhances our employer brand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3505200" y="650452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bg2"/>
                </a:solidFill>
                <a:latin typeface="Century Gothic"/>
                <a:ea typeface="+mn-ea"/>
                <a:cs typeface="Century Gothic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D40EEFC-A613-044C-A49D-77FBC872491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59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1543</Words>
  <Application>Microsoft Office PowerPoint</Application>
  <PresentationFormat>Widescreen</PresentationFormat>
  <Paragraphs>251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Century Gothic</vt:lpstr>
      <vt:lpstr>Georgia</vt:lpstr>
      <vt:lpstr>Office Theme</vt:lpstr>
      <vt:lpstr>PowerPoint Presentation</vt:lpstr>
      <vt:lpstr>Military Veterans Employee Resource Group Strategy/Roadmap</vt:lpstr>
      <vt:lpstr>PowerPoint Presentation</vt:lpstr>
      <vt:lpstr>Executive Summary</vt:lpstr>
      <vt:lpstr>What is a Military Veteran?</vt:lpstr>
      <vt:lpstr>PowerPoint Presentation</vt:lpstr>
      <vt:lpstr>Employee Resource Group Governance Structure</vt:lpstr>
      <vt:lpstr>Potential Areas of Focus for 2017</vt:lpstr>
      <vt:lpstr>Benefits of Recruiting Military Veterans</vt:lpstr>
      <vt:lpstr>Military Veteran Representation</vt:lpstr>
      <vt:lpstr>Measure our Impact</vt:lpstr>
      <vt:lpstr>Next Steps</vt:lpstr>
      <vt:lpstr>Appendix </vt:lpstr>
      <vt:lpstr>Resources to Establish a Pipeline</vt:lpstr>
      <vt:lpstr>Available Resources to Support our Efforts</vt:lpstr>
      <vt:lpstr>Meeting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Ammirati, Terry</dc:creator>
  <cp:lastModifiedBy>Kristi Cappelletti-Matthews</cp:lastModifiedBy>
  <cp:revision>1</cp:revision>
  <dcterms:created xsi:type="dcterms:W3CDTF">2021-05-05T19:32:39Z</dcterms:created>
  <dcterms:modified xsi:type="dcterms:W3CDTF">2021-05-06T18:18:41Z</dcterms:modified>
</cp:coreProperties>
</file>