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5679" r:id="rId2"/>
    <p:sldId id="272" r:id="rId3"/>
    <p:sldId id="26568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52" d="100"/>
          <a:sy n="52" d="100"/>
        </p:scale>
        <p:origin x="68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CECD06-A6CE-48B9-A0FF-E8EEFB0E6263}" type="datetimeFigureOut">
              <a:rPr lang="en-US" smtClean="0"/>
              <a:t>5/6/2021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8BE0A8-8167-4A42-9260-BDEEA7E457B8}" type="slidenum">
              <a:rPr lang="en-US" smtClean="0"/>
              <a:t>‹#›</a:t>
            </a:fld>
            <a:endParaRPr lang="en-US"/>
          </a:p>
        </p:txBody>
      </p:sp>
    </p:spTree>
    <p:extLst>
      <p:ext uri="{BB962C8B-B14F-4D97-AF65-F5344CB8AC3E}">
        <p14:creationId xmlns:p14="http://schemas.microsoft.com/office/powerpoint/2010/main" val="2183816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indent="0">
              <a:buNone/>
            </a:pPr>
            <a:r>
              <a:rPr lang="en-US" dirty="0"/>
              <a:t>Strategic Architecture</a:t>
            </a:r>
          </a:p>
          <a:p>
            <a:r>
              <a:rPr lang="en-US" dirty="0"/>
              <a:t>Create no more than 3 high level goals</a:t>
            </a:r>
          </a:p>
          <a:p>
            <a:r>
              <a:rPr lang="en-US" dirty="0"/>
              <a:t>Create no more than 3 SMART goals and measures of success by pillar as it relates to your high-level goals</a:t>
            </a:r>
          </a:p>
          <a:p>
            <a:pPr lvl="1"/>
            <a:r>
              <a:rPr lang="en-US" dirty="0"/>
              <a:t>you are not required to have SMART goals for all pillars if they don’t tie to your high-level goals</a:t>
            </a:r>
          </a:p>
          <a:p>
            <a:pPr marL="0" indent="0">
              <a:buFontTx/>
              <a:buNone/>
            </a:pPr>
            <a:endParaRPr lang="en-US" dirty="0"/>
          </a:p>
        </p:txBody>
      </p:sp>
      <p:sp>
        <p:nvSpPr>
          <p:cNvPr id="4" name="Slide Number Placeholder 3"/>
          <p:cNvSpPr>
            <a:spLocks noGrp="1"/>
          </p:cNvSpPr>
          <p:nvPr>
            <p:ph type="sldNum" sz="quarter" idx="5"/>
          </p:nvPr>
        </p:nvSpPr>
        <p:spPr/>
        <p:txBody>
          <a:bodyPr/>
          <a:lstStyle/>
          <a:p>
            <a:fld id="{58B912E1-7BB8-43AD-A3D7-03DCDE886C58}" type="slidenum">
              <a:rPr lang="en-US" smtClean="0"/>
              <a:t>1</a:t>
            </a:fld>
            <a:endParaRPr lang="en-US"/>
          </a:p>
        </p:txBody>
      </p:sp>
    </p:spTree>
    <p:extLst>
      <p:ext uri="{BB962C8B-B14F-4D97-AF65-F5344CB8AC3E}">
        <p14:creationId xmlns:p14="http://schemas.microsoft.com/office/powerpoint/2010/main" val="3233399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Timeline</a:t>
            </a:r>
          </a:p>
          <a:p>
            <a:r>
              <a:rPr lang="en-US" dirty="0"/>
              <a:t>Reflect your SMART goals in the left-hand column and a timeline of activities to support the goals</a:t>
            </a:r>
          </a:p>
          <a:p>
            <a:r>
              <a:rPr lang="en-US" dirty="0"/>
              <a:t>Add as many activity bars and event indicators as needed to display your planned efforts</a:t>
            </a:r>
          </a:p>
          <a:p>
            <a:endParaRPr lang="en-US" dirty="0"/>
          </a:p>
          <a:p>
            <a:endParaRPr lang="en-US" dirty="0"/>
          </a:p>
        </p:txBody>
      </p:sp>
      <p:sp>
        <p:nvSpPr>
          <p:cNvPr id="4" name="Slide Number Placeholder 3"/>
          <p:cNvSpPr>
            <a:spLocks noGrp="1"/>
          </p:cNvSpPr>
          <p:nvPr>
            <p:ph type="sldNum" sz="quarter" idx="5"/>
          </p:nvPr>
        </p:nvSpPr>
        <p:spPr/>
        <p:txBody>
          <a:bodyPr/>
          <a:lstStyle/>
          <a:p>
            <a:fld id="{6213FF16-DFE3-4B75-9CEE-9A4562813FCC}" type="slidenum">
              <a:rPr lang="en-US" smtClean="0"/>
              <a:t>2</a:t>
            </a:fld>
            <a:endParaRPr lang="en-US"/>
          </a:p>
        </p:txBody>
      </p:sp>
    </p:spTree>
    <p:extLst>
      <p:ext uri="{BB962C8B-B14F-4D97-AF65-F5344CB8AC3E}">
        <p14:creationId xmlns:p14="http://schemas.microsoft.com/office/powerpoint/2010/main" val="637391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Timeline</a:t>
            </a:r>
          </a:p>
          <a:p>
            <a:r>
              <a:rPr lang="en-US" dirty="0"/>
              <a:t>Reflect your SMART goals in the left-hand column and a timeline of activities to support the goals</a:t>
            </a:r>
          </a:p>
          <a:p>
            <a:r>
              <a:rPr lang="en-US" dirty="0"/>
              <a:t>Add as many activity bars and event indicators as needed to display your planned efforts</a:t>
            </a:r>
          </a:p>
          <a:p>
            <a:endParaRPr lang="en-US" dirty="0"/>
          </a:p>
          <a:p>
            <a:endParaRPr lang="en-US" dirty="0"/>
          </a:p>
        </p:txBody>
      </p:sp>
      <p:sp>
        <p:nvSpPr>
          <p:cNvPr id="4" name="Slide Number Placeholder 3"/>
          <p:cNvSpPr>
            <a:spLocks noGrp="1"/>
          </p:cNvSpPr>
          <p:nvPr>
            <p:ph type="sldNum" sz="quarter" idx="5"/>
          </p:nvPr>
        </p:nvSpPr>
        <p:spPr/>
        <p:txBody>
          <a:bodyPr/>
          <a:lstStyle/>
          <a:p>
            <a:fld id="{6213FF16-DFE3-4B75-9CEE-9A4562813FCC}" type="slidenum">
              <a:rPr lang="en-US" smtClean="0"/>
              <a:t>3</a:t>
            </a:fld>
            <a:endParaRPr lang="en-US"/>
          </a:p>
        </p:txBody>
      </p:sp>
    </p:spTree>
    <p:extLst>
      <p:ext uri="{BB962C8B-B14F-4D97-AF65-F5344CB8AC3E}">
        <p14:creationId xmlns:p14="http://schemas.microsoft.com/office/powerpoint/2010/main" val="802184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64F79-4E5E-4252-BD94-ABFE16D980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FEEC489-F236-4FE1-B901-6791BED519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4B8BBD-1624-4FA0-9DD2-A371D13FA7CA}"/>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5" name="Footer Placeholder 4">
            <a:extLst>
              <a:ext uri="{FF2B5EF4-FFF2-40B4-BE49-F238E27FC236}">
                <a16:creationId xmlns:a16="http://schemas.microsoft.com/office/drawing/2014/main" id="{D94DE507-58D7-46C0-B686-3A84255ECC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7938D8-6071-4B51-B126-2792F206509F}"/>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424770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9A65F-7B89-4C40-AD64-C2D4A2B5B0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5DD935-33CD-4BC3-B861-DAB6D87BBD3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CE1342-BD92-48F4-9945-9E6C1BEA3D24}"/>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5" name="Footer Placeholder 4">
            <a:extLst>
              <a:ext uri="{FF2B5EF4-FFF2-40B4-BE49-F238E27FC236}">
                <a16:creationId xmlns:a16="http://schemas.microsoft.com/office/drawing/2014/main" id="{72D6C06C-FE90-4018-A3E7-BDB212E7BD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1B1E25-C432-4E01-968C-CA8CE19B0ABF}"/>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146156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56B701-3741-404E-A861-0DAE42C5C9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5E5AE8-2C31-4F64-9325-068CEFC60A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9856AE-E8A8-4824-BC0F-F6166A0C1A52}"/>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5" name="Footer Placeholder 4">
            <a:extLst>
              <a:ext uri="{FF2B5EF4-FFF2-40B4-BE49-F238E27FC236}">
                <a16:creationId xmlns:a16="http://schemas.microsoft.com/office/drawing/2014/main" id="{77EE66BB-74BC-420F-8C38-264F16E2AD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7C9BE7-749E-4B9C-A9E7-863990E71799}"/>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4148227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Agenda - shor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609600" y="236393"/>
            <a:ext cx="10972800" cy="857223"/>
          </a:xfrm>
        </p:spPr>
        <p:txBody>
          <a:bodyPr anchor="t" anchorCtr="0">
            <a:noAutofit/>
          </a:bodyPr>
          <a:lstStyle>
            <a:lvl1pPr>
              <a:defRPr sz="3000"/>
            </a:lvl1pPr>
          </a:lstStyle>
          <a:p>
            <a:r>
              <a:rPr lang="en-US"/>
              <a:t>Agenda title 40pt bold</a:t>
            </a:r>
          </a:p>
        </p:txBody>
      </p:sp>
    </p:spTree>
    <p:extLst>
      <p:ext uri="{BB962C8B-B14F-4D97-AF65-F5344CB8AC3E}">
        <p14:creationId xmlns:p14="http://schemas.microsoft.com/office/powerpoint/2010/main" val="3073588898"/>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I column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p>
            <a:r>
              <a:rPr lang="en-US" dirty="0"/>
              <a:t>First level bullet, century gothic, 18pt, blue bullet</a:t>
            </a:r>
          </a:p>
          <a:p>
            <a:pPr lvl="1"/>
            <a:r>
              <a:rPr lang="en-US" dirty="0"/>
              <a:t>Second level bullet, century gothic, 16pt, green bullet</a:t>
            </a:r>
          </a:p>
          <a:p>
            <a:pPr lvl="2"/>
            <a:r>
              <a:rPr lang="en-US" dirty="0"/>
              <a:t>Third level bullet, century gothic, 14pt, grey bullet</a:t>
            </a:r>
          </a:p>
        </p:txBody>
      </p:sp>
      <p:sp>
        <p:nvSpPr>
          <p:cNvPr id="4" name="Title 1"/>
          <p:cNvSpPr>
            <a:spLocks noGrp="1"/>
          </p:cNvSpPr>
          <p:nvPr>
            <p:ph type="title" hasCustomPrompt="1"/>
          </p:nvPr>
        </p:nvSpPr>
        <p:spPr>
          <a:xfrm>
            <a:off x="609600" y="274638"/>
            <a:ext cx="10972800" cy="591950"/>
          </a:xfrm>
        </p:spPr>
        <p:txBody>
          <a:bodyPr anchor="t" anchorCtr="0">
            <a:noAutofit/>
          </a:bodyPr>
          <a:lstStyle>
            <a:lvl1pPr>
              <a:defRPr b="1" baseline="0">
                <a:solidFill>
                  <a:schemeClr val="tx2"/>
                </a:solidFill>
              </a:defRPr>
            </a:lvl1pPr>
          </a:lstStyle>
          <a:p>
            <a:r>
              <a:rPr lang="en-US" dirty="0"/>
              <a:t>1-column layout title 28pt Century Gothic bold </a:t>
            </a:r>
          </a:p>
        </p:txBody>
      </p:sp>
      <p:sp>
        <p:nvSpPr>
          <p:cNvPr id="5" name="Slide Number Placeholder 3"/>
          <p:cNvSpPr>
            <a:spLocks noGrp="1"/>
          </p:cNvSpPr>
          <p:nvPr>
            <p:ph type="sldNum" sz="quarter" idx="4"/>
          </p:nvPr>
        </p:nvSpPr>
        <p:spPr>
          <a:xfrm>
            <a:off x="9448800" y="6463374"/>
            <a:ext cx="2743200"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E7D22D4A-410B-46BB-A405-DF7601FE144E}" type="slidenum">
              <a:rPr lang="en-US" smtClean="0">
                <a:solidFill>
                  <a:prstClr val="white">
                    <a:lumMod val="65000"/>
                  </a:prstClr>
                </a:solidFill>
              </a:rPr>
              <a:pPr/>
              <a:t>‹#›</a:t>
            </a:fld>
            <a:endParaRPr lang="en-US" dirty="0">
              <a:solidFill>
                <a:prstClr val="white">
                  <a:lumMod val="65000"/>
                </a:prstClr>
              </a:solidFill>
            </a:endParaRPr>
          </a:p>
        </p:txBody>
      </p:sp>
    </p:spTree>
    <p:extLst>
      <p:ext uri="{BB962C8B-B14F-4D97-AF65-F5344CB8AC3E}">
        <p14:creationId xmlns:p14="http://schemas.microsoft.com/office/powerpoint/2010/main" val="2607496127"/>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C2527-503F-4B57-A43F-1A28080DC3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4ACCA2-E8E3-4950-BBC3-83E750F541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FB74F4-CAB9-4BCE-ACB3-7B6D90B24192}"/>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5" name="Footer Placeholder 4">
            <a:extLst>
              <a:ext uri="{FF2B5EF4-FFF2-40B4-BE49-F238E27FC236}">
                <a16:creationId xmlns:a16="http://schemas.microsoft.com/office/drawing/2014/main" id="{87137708-581B-4B13-BA19-FA8E83494E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F4B4D8-D262-4180-AA49-207355ADA825}"/>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71196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8F55C-19E9-4EE8-A113-6BCD7A5A42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33F775-0D85-43A2-8538-9069294304A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AC41FD-8411-4CF9-8974-D5D0B217715F}"/>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5" name="Footer Placeholder 4">
            <a:extLst>
              <a:ext uri="{FF2B5EF4-FFF2-40B4-BE49-F238E27FC236}">
                <a16:creationId xmlns:a16="http://schemas.microsoft.com/office/drawing/2014/main" id="{D86E31E3-AE9C-47C3-9798-16BC5D5488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3743F5-3DD4-4665-8614-4C13F406A8F4}"/>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188564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1D0F-D59F-4400-AA14-B6D7E614AA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9142C9-1248-4CE8-8997-15C7C7E323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5ADB8-3322-42B4-B78A-441B4A3223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C6A4A8-DE9A-4F37-B0D0-B52EC23CC0B3}"/>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6" name="Footer Placeholder 5">
            <a:extLst>
              <a:ext uri="{FF2B5EF4-FFF2-40B4-BE49-F238E27FC236}">
                <a16:creationId xmlns:a16="http://schemas.microsoft.com/office/drawing/2014/main" id="{8C549E32-BFA3-4197-823B-C296BDBEAB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B6DDF2-DA6D-4F59-B68C-59CA54DF4399}"/>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248619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9AEF5-A2A1-4893-A87C-5B3E0F8CA3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A49FF1-1474-4FFA-A2E6-A63EDD07DE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5E9D3D-4785-46E4-B8F0-8EA3872757F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A6962B-356B-4045-82C3-2678109585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0DE1E4-5BE8-4691-B5C8-9A299B912D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519933-D170-4449-9366-BAC40571576C}"/>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8" name="Footer Placeholder 7">
            <a:extLst>
              <a:ext uri="{FF2B5EF4-FFF2-40B4-BE49-F238E27FC236}">
                <a16:creationId xmlns:a16="http://schemas.microsoft.com/office/drawing/2014/main" id="{8E22DDFF-6F43-4EED-B9CB-3EE40FD2470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E9FAE2-F9D3-43ED-B67D-51311E5ED56A}"/>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356903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8F3A0-97CE-44CC-9703-2AA4199C85A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3FD1DE-2FD7-4C8B-A5CA-4859EF225E40}"/>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4" name="Footer Placeholder 3">
            <a:extLst>
              <a:ext uri="{FF2B5EF4-FFF2-40B4-BE49-F238E27FC236}">
                <a16:creationId xmlns:a16="http://schemas.microsoft.com/office/drawing/2014/main" id="{D9962A81-5730-4B3E-94AD-9EBCDFE430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B54429-C1C2-4A39-B6BE-C1F28204332C}"/>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1217717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A624D8-7387-4F90-8FB9-85BAC86E27C3}"/>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3" name="Footer Placeholder 2">
            <a:extLst>
              <a:ext uri="{FF2B5EF4-FFF2-40B4-BE49-F238E27FC236}">
                <a16:creationId xmlns:a16="http://schemas.microsoft.com/office/drawing/2014/main" id="{D8937D4A-1701-4D36-A4C3-81677301FF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8EEA07-A6A8-46EA-8CDC-8C365B2177C4}"/>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414360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19D55-3364-4885-8E4C-9FACEA6639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B1AE48A-FA35-4BC1-81D8-862D5DBFCC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6218F96-BE2E-408F-914D-BD708F0DB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8B1A34-CB2A-47F5-8E6B-01BDF4EED2A1}"/>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6" name="Footer Placeholder 5">
            <a:extLst>
              <a:ext uri="{FF2B5EF4-FFF2-40B4-BE49-F238E27FC236}">
                <a16:creationId xmlns:a16="http://schemas.microsoft.com/office/drawing/2014/main" id="{2FF05E9D-2D01-42A5-8496-EA35D8686D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A32897-1C22-4D7C-A858-DA6CB30C74B3}"/>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352877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472C2-112C-43B1-8665-C4FF7FB79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98730C-2714-4262-AA22-166F12B028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856013E-2F2E-478B-9436-ED5282D57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91A2F2-D027-451B-AB00-17133CDFB070}"/>
              </a:ext>
            </a:extLst>
          </p:cNvPr>
          <p:cNvSpPr>
            <a:spLocks noGrp="1"/>
          </p:cNvSpPr>
          <p:nvPr>
            <p:ph type="dt" sz="half" idx="10"/>
          </p:nvPr>
        </p:nvSpPr>
        <p:spPr/>
        <p:txBody>
          <a:bodyPr/>
          <a:lstStyle/>
          <a:p>
            <a:fld id="{5B9E5225-9C77-4FFD-8D1A-3146724C0ECA}" type="datetimeFigureOut">
              <a:rPr lang="en-US" smtClean="0"/>
              <a:t>5/6/2021</a:t>
            </a:fld>
            <a:endParaRPr lang="en-US"/>
          </a:p>
        </p:txBody>
      </p:sp>
      <p:sp>
        <p:nvSpPr>
          <p:cNvPr id="6" name="Footer Placeholder 5">
            <a:extLst>
              <a:ext uri="{FF2B5EF4-FFF2-40B4-BE49-F238E27FC236}">
                <a16:creationId xmlns:a16="http://schemas.microsoft.com/office/drawing/2014/main" id="{128819D5-C040-41FD-B24C-9B9279544D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BCDC10-10E3-4017-96EE-01C2A394C543}"/>
              </a:ext>
            </a:extLst>
          </p:cNvPr>
          <p:cNvSpPr>
            <a:spLocks noGrp="1"/>
          </p:cNvSpPr>
          <p:nvPr>
            <p:ph type="sldNum" sz="quarter" idx="12"/>
          </p:nvPr>
        </p:nvSpPr>
        <p:spPr/>
        <p:txBody>
          <a:bodyPr/>
          <a:lstStyle/>
          <a:p>
            <a:fld id="{02378D34-1771-4B3D-9BB4-47E217209825}" type="slidenum">
              <a:rPr lang="en-US" smtClean="0"/>
              <a:t>‹#›</a:t>
            </a:fld>
            <a:endParaRPr lang="en-US"/>
          </a:p>
        </p:txBody>
      </p:sp>
    </p:spTree>
    <p:extLst>
      <p:ext uri="{BB962C8B-B14F-4D97-AF65-F5344CB8AC3E}">
        <p14:creationId xmlns:p14="http://schemas.microsoft.com/office/powerpoint/2010/main" val="4088089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9FC8A2-80EB-4FD6-ADBE-C4E8EF79905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44EB01-C2FC-4104-9671-731CA28163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D6FE7-EE5F-40FA-98EE-FB57E6C2E0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9E5225-9C77-4FFD-8D1A-3146724C0ECA}" type="datetimeFigureOut">
              <a:rPr lang="en-US" smtClean="0"/>
              <a:t>5/6/2021</a:t>
            </a:fld>
            <a:endParaRPr lang="en-US"/>
          </a:p>
        </p:txBody>
      </p:sp>
      <p:sp>
        <p:nvSpPr>
          <p:cNvPr id="5" name="Footer Placeholder 4">
            <a:extLst>
              <a:ext uri="{FF2B5EF4-FFF2-40B4-BE49-F238E27FC236}">
                <a16:creationId xmlns:a16="http://schemas.microsoft.com/office/drawing/2014/main" id="{1B160368-E039-4FA3-ADAA-0D43EEC753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A1C309-529E-428C-A557-1FCF7492C3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78D34-1771-4B3D-9BB4-47E217209825}" type="slidenum">
              <a:rPr lang="en-US" smtClean="0"/>
              <a:t>‹#›</a:t>
            </a:fld>
            <a:endParaRPr lang="en-US"/>
          </a:p>
        </p:txBody>
      </p:sp>
    </p:spTree>
    <p:extLst>
      <p:ext uri="{BB962C8B-B14F-4D97-AF65-F5344CB8AC3E}">
        <p14:creationId xmlns:p14="http://schemas.microsoft.com/office/powerpoint/2010/main" val="2871374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0F8B532-C2A5-4D60-849E-D9DC1DC8E67B}"/>
              </a:ext>
            </a:extLst>
          </p:cNvPr>
          <p:cNvSpPr/>
          <p:nvPr/>
        </p:nvSpPr>
        <p:spPr>
          <a:xfrm>
            <a:off x="1788569" y="1738432"/>
            <a:ext cx="7622132" cy="300082"/>
          </a:xfrm>
          <a:prstGeom prst="rect">
            <a:avLst/>
          </a:prstGeom>
        </p:spPr>
        <p:txBody>
          <a:bodyPr wrap="square">
            <a:spAutoFit/>
          </a:bodyPr>
          <a:lstStyle/>
          <a:p>
            <a:endParaRPr lang="en-US" sz="1350"/>
          </a:p>
        </p:txBody>
      </p:sp>
      <p:graphicFrame>
        <p:nvGraphicFramePr>
          <p:cNvPr id="7" name="Table 6">
            <a:extLst>
              <a:ext uri="{FF2B5EF4-FFF2-40B4-BE49-F238E27FC236}">
                <a16:creationId xmlns:a16="http://schemas.microsoft.com/office/drawing/2014/main" id="{3DD73DAB-D667-44F2-B4B6-8C713CA41070}"/>
              </a:ext>
            </a:extLst>
          </p:cNvPr>
          <p:cNvGraphicFramePr>
            <a:graphicFrameLocks noGrp="1"/>
          </p:cNvGraphicFramePr>
          <p:nvPr/>
        </p:nvGraphicFramePr>
        <p:xfrm>
          <a:off x="342898" y="865314"/>
          <a:ext cx="11506204" cy="5440818"/>
        </p:xfrm>
        <a:graphic>
          <a:graphicData uri="http://schemas.openxmlformats.org/drawingml/2006/table">
            <a:tbl>
              <a:tblPr bandRow="1">
                <a:tableStyleId>{5C22544A-7EE6-4342-B048-85BDC9FD1C3A}</a:tableStyleId>
              </a:tblPr>
              <a:tblGrid>
                <a:gridCol w="1120588">
                  <a:extLst>
                    <a:ext uri="{9D8B030D-6E8A-4147-A177-3AD203B41FA5}">
                      <a16:colId xmlns:a16="http://schemas.microsoft.com/office/drawing/2014/main" val="20000"/>
                    </a:ext>
                  </a:extLst>
                </a:gridCol>
                <a:gridCol w="2191871">
                  <a:extLst>
                    <a:ext uri="{9D8B030D-6E8A-4147-A177-3AD203B41FA5}">
                      <a16:colId xmlns:a16="http://schemas.microsoft.com/office/drawing/2014/main" val="20001"/>
                    </a:ext>
                  </a:extLst>
                </a:gridCol>
                <a:gridCol w="2191872">
                  <a:extLst>
                    <a:ext uri="{9D8B030D-6E8A-4147-A177-3AD203B41FA5}">
                      <a16:colId xmlns:a16="http://schemas.microsoft.com/office/drawing/2014/main" val="1293478847"/>
                    </a:ext>
                  </a:extLst>
                </a:gridCol>
                <a:gridCol w="2191871">
                  <a:extLst>
                    <a:ext uri="{9D8B030D-6E8A-4147-A177-3AD203B41FA5}">
                      <a16:colId xmlns:a16="http://schemas.microsoft.com/office/drawing/2014/main" val="3403373522"/>
                    </a:ext>
                  </a:extLst>
                </a:gridCol>
                <a:gridCol w="1905001">
                  <a:extLst>
                    <a:ext uri="{9D8B030D-6E8A-4147-A177-3AD203B41FA5}">
                      <a16:colId xmlns:a16="http://schemas.microsoft.com/office/drawing/2014/main" val="2020819994"/>
                    </a:ext>
                  </a:extLst>
                </a:gridCol>
                <a:gridCol w="1905001">
                  <a:extLst>
                    <a:ext uri="{9D8B030D-6E8A-4147-A177-3AD203B41FA5}">
                      <a16:colId xmlns:a16="http://schemas.microsoft.com/office/drawing/2014/main" val="3529788819"/>
                    </a:ext>
                  </a:extLst>
                </a:gridCol>
              </a:tblGrid>
              <a:tr h="137221">
                <a:tc gridSpan="6">
                  <a:txBody>
                    <a:bodyPr/>
                    <a:lstStyle/>
                    <a:p>
                      <a:pPr algn="ctr"/>
                      <a:endParaRPr lang="en-US" sz="600" b="1" dirty="0">
                        <a:solidFill>
                          <a:schemeClr val="tx1"/>
                        </a:solidFill>
                      </a:endParaRPr>
                    </a:p>
                  </a:txBody>
                  <a:tcPr marL="68580" marR="0" marT="34290" marB="3429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lvl="0" indent="0" algn="l"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endParaRPr lang="en-US" sz="1400">
                        <a:solidFill>
                          <a:schemeClr val="tx1"/>
                        </a:solidFill>
                      </a:endParaRPr>
                    </a:p>
                  </a:txBody>
                  <a:tcP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lnL w="12700" cmpd="sng">
                      <a:noFill/>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64112546"/>
                  </a:ext>
                </a:extLst>
              </a:tr>
              <a:tr h="601980">
                <a:tc>
                  <a:txBody>
                    <a:bodyPr/>
                    <a:lstStyle/>
                    <a:p>
                      <a:pPr algn="l"/>
                      <a:endParaRPr lang="en-US" sz="1050" b="1" dirty="0">
                        <a:solidFill>
                          <a:schemeClr val="tx1"/>
                        </a:solidFill>
                      </a:endParaRPr>
                    </a:p>
                    <a:p>
                      <a:pPr algn="l"/>
                      <a:r>
                        <a:rPr lang="en-US" sz="1050" b="1" dirty="0">
                          <a:solidFill>
                            <a:schemeClr val="tx1"/>
                          </a:solidFill>
                        </a:rPr>
                        <a:t>Mission</a:t>
                      </a:r>
                    </a:p>
                  </a:txBody>
                  <a:tcPr marL="68580" marR="68580" marT="34290" marB="34290">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marL="0" marR="0" lvl="0" indent="0" algn="l" defTabSz="457200" rtl="0" eaLnBrk="1" fontAlgn="auto" latinLnBrk="0" hangingPunct="1">
                        <a:lnSpc>
                          <a:spcPct val="100000"/>
                        </a:lnSpc>
                        <a:spcBef>
                          <a:spcPts val="0"/>
                        </a:spcBef>
                        <a:spcAft>
                          <a:spcPts val="0"/>
                        </a:spcAft>
                        <a:buClr>
                          <a:schemeClr val="tx2"/>
                        </a:buClr>
                        <a:buSzPct val="100000"/>
                        <a:buFont typeface="Arial" panose="020B0604020202020204" pitchFamily="34" charset="0"/>
                        <a:buNone/>
                        <a:tabLst/>
                        <a:defRPr/>
                      </a:pPr>
                      <a:r>
                        <a:rPr lang="en-US" sz="1000" kern="1200" dirty="0">
                          <a:solidFill>
                            <a:schemeClr val="tx1"/>
                          </a:solidFill>
                          <a:latin typeface="+mn-lt"/>
                          <a:ea typeface="+mn-ea"/>
                          <a:cs typeface="+mn-cs"/>
                        </a:rPr>
                        <a:t>Recruit, support, and develop Military Veterans and their families at XX to increase awareness, strengthen partnerships, and foster an enhanced experience for all employees and members while supporting our organizational commitment to provide quality, affordable h​</a:t>
                      </a:r>
                      <a:r>
                        <a:rPr lang="en-US" sz="1000" kern="1200" dirty="0" err="1">
                          <a:solidFill>
                            <a:schemeClr val="tx1"/>
                          </a:solidFill>
                          <a:latin typeface="+mn-lt"/>
                          <a:ea typeface="+mn-ea"/>
                          <a:cs typeface="+mn-cs"/>
                        </a:rPr>
                        <a:t>ealthcare</a:t>
                      </a:r>
                      <a:r>
                        <a:rPr lang="en-US" sz="1000" kern="1200" dirty="0">
                          <a:solidFill>
                            <a:schemeClr val="tx1"/>
                          </a:solidFill>
                          <a:latin typeface="+mn-lt"/>
                          <a:ea typeface="+mn-ea"/>
                          <a:cs typeface="+mn-cs"/>
                        </a:rPr>
                        <a:t> to all Californians.​ </a:t>
                      </a:r>
                      <a:r>
                        <a:rPr lang="en-US" sz="1000" b="0" i="0" kern="1200" dirty="0">
                          <a:solidFill>
                            <a:schemeClr val="dk1"/>
                          </a:solidFill>
                          <a:effectLst/>
                          <a:latin typeface="+mn-lt"/>
                          <a:ea typeface="+mn-ea"/>
                          <a:cs typeface="+mn-cs"/>
                        </a:rPr>
                        <a:t>​</a:t>
                      </a:r>
                      <a:endParaRPr lang="en-US" sz="1000" i="0" dirty="0">
                        <a:solidFill>
                          <a:schemeClr val="tx1"/>
                        </a:solidFill>
                        <a:latin typeface="+mn-lt"/>
                      </a:endParaRPr>
                    </a:p>
                  </a:txBody>
                  <a:tcPr marL="68580" marR="68580" marT="34290" marB="34290">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lnL w="28575" cap="flat" cmpd="sng" algn="ctr">
                      <a:solidFill>
                        <a:schemeClr val="bg1">
                          <a:lumMod val="65000"/>
                        </a:schemeClr>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42074066"/>
                  </a:ext>
                </a:extLst>
              </a:tr>
              <a:tr h="44851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endParaRPr lang="en-US" sz="1050" b="1" dirty="0">
                        <a:solidFill>
                          <a:schemeClr val="tx1"/>
                        </a:solidFill>
                      </a:endParaRPr>
                    </a:p>
                    <a:p>
                      <a:pPr marL="0" marR="0" lvl="0" indent="0" algn="l" defTabSz="457189" rtl="0" eaLnBrk="1" fontAlgn="auto" latinLnBrk="0" hangingPunct="1">
                        <a:lnSpc>
                          <a:spcPct val="100000"/>
                        </a:lnSpc>
                        <a:spcBef>
                          <a:spcPts val="0"/>
                        </a:spcBef>
                        <a:spcAft>
                          <a:spcPts val="0"/>
                        </a:spcAft>
                        <a:buClrTx/>
                        <a:buSzTx/>
                        <a:buFontTx/>
                        <a:buNone/>
                        <a:tabLst/>
                        <a:defRPr/>
                      </a:pPr>
                      <a:r>
                        <a:rPr lang="en-US" sz="1050" b="1" dirty="0">
                          <a:solidFill>
                            <a:schemeClr val="tx1"/>
                          </a:solidFill>
                        </a:rPr>
                        <a:t>Guiding Principles</a:t>
                      </a:r>
                    </a:p>
                  </a:txBody>
                  <a:tcPr marL="68580" marR="68580" marT="34290" marB="34290">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marL="171450" indent="-171450">
                        <a:buFont typeface="Arial" panose="020B0604020202020204" pitchFamily="34" charset="0"/>
                        <a:buChar char="•"/>
                      </a:pPr>
                      <a:r>
                        <a:rPr lang="en-US" sz="1000" b="1" kern="1200" dirty="0">
                          <a:solidFill>
                            <a:schemeClr val="tx1"/>
                          </a:solidFill>
                          <a:latin typeface="+mn-lt"/>
                          <a:ea typeface="+mn-ea"/>
                          <a:cs typeface="+mn-cs"/>
                        </a:rPr>
                        <a:t>Veteran, Active Military &amp; Family Focused</a:t>
                      </a:r>
                      <a:r>
                        <a:rPr lang="en-US" sz="1000" kern="1200" dirty="0">
                          <a:solidFill>
                            <a:schemeClr val="tx1"/>
                          </a:solidFill>
                          <a:latin typeface="+mn-lt"/>
                          <a:ea typeface="+mn-ea"/>
                          <a:cs typeface="+mn-cs"/>
                        </a:rPr>
                        <a:t>.  Exists to serve Veterans, Active Military and their families, period.</a:t>
                      </a:r>
                      <a:endParaRPr lang="en-US" sz="1000" i="0" kern="1200" dirty="0">
                        <a:solidFill>
                          <a:schemeClr val="tx1"/>
                        </a:solidFill>
                        <a:latin typeface="+mn-lt"/>
                        <a:ea typeface="+mn-ea"/>
                        <a:cs typeface="+mn-cs"/>
                      </a:endParaRPr>
                    </a:p>
                    <a:p>
                      <a:pPr marL="171450" indent="-171450">
                        <a:buFont typeface="Arial" panose="020B0604020202020204" pitchFamily="34" charset="0"/>
                        <a:buChar char="•"/>
                      </a:pPr>
                      <a:r>
                        <a:rPr lang="en-US" sz="1000" b="1" kern="1200" dirty="0">
                          <a:solidFill>
                            <a:schemeClr val="tx1"/>
                          </a:solidFill>
                          <a:latin typeface="+mn-lt"/>
                          <a:ea typeface="+mn-ea"/>
                          <a:cs typeface="+mn-cs"/>
                        </a:rPr>
                        <a:t>Build Trust – Barrier Free</a:t>
                      </a:r>
                      <a:r>
                        <a:rPr lang="en-US" sz="1000" kern="1200" dirty="0">
                          <a:solidFill>
                            <a:schemeClr val="tx1"/>
                          </a:solidFill>
                          <a:latin typeface="+mn-lt"/>
                          <a:ea typeface="+mn-ea"/>
                          <a:cs typeface="+mn-cs"/>
                        </a:rPr>
                        <a:t>.  Identify and remove as many barriers to access as possible and to build trust with Veterans, Reservists and Active Military.</a:t>
                      </a:r>
                    </a:p>
                    <a:p>
                      <a:pPr marL="171450" indent="-171450">
                        <a:buFont typeface="Arial" panose="020B0604020202020204" pitchFamily="34" charset="0"/>
                        <a:buChar char="•"/>
                      </a:pPr>
                      <a:r>
                        <a:rPr lang="en-US" sz="1000" b="1" kern="1200" dirty="0">
                          <a:solidFill>
                            <a:schemeClr val="tx1"/>
                          </a:solidFill>
                          <a:latin typeface="+mn-lt"/>
                          <a:ea typeface="+mn-ea"/>
                          <a:cs typeface="+mn-cs"/>
                        </a:rPr>
                        <a:t>Active Outreach &amp; Engagement</a:t>
                      </a:r>
                      <a:r>
                        <a:rPr lang="en-US" sz="1000" kern="1200" dirty="0">
                          <a:solidFill>
                            <a:schemeClr val="tx1"/>
                          </a:solidFill>
                          <a:latin typeface="+mn-lt"/>
                          <a:ea typeface="+mn-ea"/>
                          <a:cs typeface="+mn-cs"/>
                        </a:rPr>
                        <a:t>.  Committed to and invests in outreach efforts to connect with Veterans, their families, and their community.</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1" kern="1200" dirty="0">
                          <a:solidFill>
                            <a:schemeClr val="tx1"/>
                          </a:solidFill>
                          <a:latin typeface="+mn-lt"/>
                          <a:ea typeface="+mn-ea"/>
                          <a:cs typeface="+mn-cs"/>
                        </a:rPr>
                        <a:t>Learning &amp; Education</a:t>
                      </a:r>
                      <a:r>
                        <a:rPr lang="en-US" sz="1000" kern="1200" dirty="0">
                          <a:solidFill>
                            <a:schemeClr val="tx1"/>
                          </a:solidFill>
                          <a:latin typeface="+mn-lt"/>
                          <a:ea typeface="+mn-ea"/>
                          <a:cs typeface="+mn-cs"/>
                        </a:rPr>
                        <a:t>.  Addresses the complex needs and services of the military community while adapting to our changing environment. Educating those inside and outside the military of its culture and contributions to the greater community, is equally important to the mission and vision.</a:t>
                      </a:r>
                    </a:p>
                    <a:p>
                      <a:pPr marL="171450" indent="-171450">
                        <a:buFont typeface="Arial" panose="020B0604020202020204" pitchFamily="34" charset="0"/>
                        <a:buChar char="•"/>
                      </a:pPr>
                      <a:endParaRPr lang="en-US" sz="1000" kern="1200" dirty="0">
                        <a:solidFill>
                          <a:srgbClr val="FF0000"/>
                        </a:solidFill>
                        <a:highlight>
                          <a:srgbClr val="FFFF00"/>
                        </a:highlight>
                        <a:latin typeface="+mn-lt"/>
                        <a:ea typeface="+mn-ea"/>
                        <a:cs typeface="+mn-cs"/>
                      </a:endParaRPr>
                    </a:p>
                    <a:p>
                      <a:pPr marL="171450" indent="-171450">
                        <a:buFont typeface="Arial" panose="020B0604020202020204" pitchFamily="34" charset="0"/>
                        <a:buChar char="•"/>
                      </a:pPr>
                      <a:r>
                        <a:rPr lang="en-US" sz="1000" b="1" kern="1200" dirty="0">
                          <a:solidFill>
                            <a:schemeClr val="tx1"/>
                          </a:solidFill>
                          <a:latin typeface="+mn-lt"/>
                          <a:ea typeface="+mn-ea"/>
                          <a:cs typeface="+mn-cs"/>
                        </a:rPr>
                        <a:t>Complement, Don’t Duplicate</a:t>
                      </a:r>
                      <a:r>
                        <a:rPr lang="en-US" sz="1000" kern="1200" dirty="0">
                          <a:solidFill>
                            <a:schemeClr val="tx1"/>
                          </a:solidFill>
                          <a:latin typeface="+mn-lt"/>
                          <a:ea typeface="+mn-ea"/>
                          <a:cs typeface="+mn-cs"/>
                        </a:rPr>
                        <a:t>.  Does not build in-house capacity to meet every need. Instead, our goal is to complement what already exists.</a:t>
                      </a:r>
                    </a:p>
                  </a:txBody>
                  <a:tcPr marL="68580" marR="68580" marT="34290" marB="34290">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lnL w="28575" cap="flat" cmpd="sng" algn="ctr">
                      <a:solidFill>
                        <a:schemeClr val="bg1">
                          <a:lumMod val="65000"/>
                        </a:schemeClr>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20877539"/>
                  </a:ext>
                </a:extLst>
              </a:tr>
              <a:tr h="62134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baseline="0" dirty="0">
                        <a:solidFill>
                          <a:schemeClr val="tx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baseline="0" dirty="0">
                          <a:solidFill>
                            <a:schemeClr val="tx1"/>
                          </a:solidFill>
                        </a:rPr>
                        <a:t>High Level Goals</a:t>
                      </a:r>
                    </a:p>
                  </a:txBody>
                  <a:tcPr marL="68580" marR="68580" marT="34290" marB="34290">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5">
                  <a:txBody>
                    <a:bodyPr/>
                    <a:lstStyle/>
                    <a:p>
                      <a:pPr marL="0" marR="0" lvl="0" indent="0">
                        <a:lnSpc>
                          <a:spcPct val="105000"/>
                        </a:lnSpc>
                        <a:spcBef>
                          <a:spcPts val="0"/>
                        </a:spcBef>
                        <a:spcAft>
                          <a:spcPts val="0"/>
                        </a:spcAft>
                        <a:buFont typeface="+mj-lt"/>
                        <a:buNone/>
                      </a:pPr>
                      <a:endParaRPr lang="en-US" sz="1000" dirty="0">
                        <a:solidFill>
                          <a:schemeClr val="tx1"/>
                        </a:solidFill>
                        <a:effectLst/>
                        <a:latin typeface="+mn-lt"/>
                        <a:ea typeface="Calibri" panose="020F0502020204030204" pitchFamily="34" charset="0"/>
                      </a:endParaRPr>
                    </a:p>
                    <a:p>
                      <a:pPr marL="342900" marR="0" lvl="0" indent="-342900" algn="l" defTabSz="457200" rtl="0" eaLnBrk="1" fontAlgn="auto" latinLnBrk="0" hangingPunct="1">
                        <a:lnSpc>
                          <a:spcPct val="105000"/>
                        </a:lnSpc>
                        <a:spcBef>
                          <a:spcPts val="0"/>
                        </a:spcBef>
                        <a:spcAft>
                          <a:spcPts val="0"/>
                        </a:spcAft>
                        <a:buClrTx/>
                        <a:buSzTx/>
                        <a:buFont typeface="+mj-lt"/>
                        <a:buAutoNum type="arabicPeriod"/>
                        <a:tabLst/>
                        <a:defRPr/>
                      </a:pPr>
                      <a:r>
                        <a:rPr lang="en-US" sz="1000" kern="1200" dirty="0">
                          <a:solidFill>
                            <a:schemeClr val="tx1"/>
                          </a:solidFill>
                          <a:latin typeface="+mn-lt"/>
                          <a:ea typeface="+mn-ea"/>
                          <a:cs typeface="+mn-cs"/>
                        </a:rPr>
                        <a:t>Elevate XX as a recognized military-friendly employer.</a:t>
                      </a:r>
                      <a:endParaRPr lang="en-US" sz="1000" kern="1200" dirty="0">
                        <a:solidFill>
                          <a:schemeClr val="dk1"/>
                        </a:solidFill>
                        <a:latin typeface="+mn-lt"/>
                        <a:ea typeface="+mn-ea"/>
                        <a:cs typeface="+mn-cs"/>
                      </a:endParaRPr>
                    </a:p>
                    <a:p>
                      <a:pPr marL="342900" marR="0" lvl="0" indent="-342900" algn="l" defTabSz="457200" rtl="0" eaLnBrk="1" fontAlgn="auto" latinLnBrk="0" hangingPunct="1">
                        <a:lnSpc>
                          <a:spcPct val="105000"/>
                        </a:lnSpc>
                        <a:spcBef>
                          <a:spcPts val="0"/>
                        </a:spcBef>
                        <a:spcAft>
                          <a:spcPts val="0"/>
                        </a:spcAft>
                        <a:buClrTx/>
                        <a:buSzTx/>
                        <a:buFont typeface="+mj-lt"/>
                        <a:buAutoNum type="arabicPeriod"/>
                        <a:tabLst/>
                        <a:defRPr/>
                      </a:pPr>
                      <a:r>
                        <a:rPr lang="en-US" sz="1000" kern="1200" dirty="0">
                          <a:solidFill>
                            <a:schemeClr val="tx1"/>
                          </a:solidFill>
                          <a:latin typeface="+mn-lt"/>
                          <a:ea typeface="+mn-ea"/>
                          <a:cs typeface="+mn-cs"/>
                        </a:rPr>
                        <a:t>Keep our members engaged and maintain our focus on veteran and military causes.</a:t>
                      </a:r>
                    </a:p>
                    <a:p>
                      <a:pPr marL="342900" marR="0" lvl="0" indent="-342900" algn="l" defTabSz="457200" rtl="0" eaLnBrk="1" fontAlgn="auto" latinLnBrk="0" hangingPunct="1">
                        <a:lnSpc>
                          <a:spcPct val="105000"/>
                        </a:lnSpc>
                        <a:spcBef>
                          <a:spcPts val="0"/>
                        </a:spcBef>
                        <a:spcAft>
                          <a:spcPts val="0"/>
                        </a:spcAft>
                        <a:buClrTx/>
                        <a:buSzTx/>
                        <a:buFont typeface="+mj-lt"/>
                        <a:buAutoNum type="arabicPeriod"/>
                        <a:tabLst/>
                        <a:defRPr/>
                      </a:pPr>
                      <a:r>
                        <a:rPr lang="en-US" sz="1000" kern="1200" dirty="0">
                          <a:solidFill>
                            <a:schemeClr val="tx1"/>
                          </a:solidFill>
                          <a:latin typeface="+mn-lt"/>
                          <a:ea typeface="+mn-ea"/>
                          <a:cs typeface="+mn-cs"/>
                        </a:rPr>
                        <a:t>Assist local military community partners through fundraising or budget allocations to advance military causes.</a:t>
                      </a:r>
                    </a:p>
                    <a:p>
                      <a:pPr marL="342900" marR="0" lvl="0" indent="-342900">
                        <a:lnSpc>
                          <a:spcPct val="105000"/>
                        </a:lnSpc>
                        <a:spcBef>
                          <a:spcPts val="0"/>
                        </a:spcBef>
                        <a:spcAft>
                          <a:spcPts val="0"/>
                        </a:spcAft>
                        <a:buFont typeface="+mj-lt"/>
                        <a:buAutoNum type="arabicPeriod"/>
                      </a:pPr>
                      <a:endParaRPr lang="en-US" sz="1000" i="0" dirty="0">
                        <a:solidFill>
                          <a:schemeClr val="tx1"/>
                        </a:solidFill>
                        <a:latin typeface="+mn-lt"/>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tc>
                <a:tc hMerge="1">
                  <a:txBody>
                    <a:bodyPr/>
                    <a:lstStyle/>
                    <a:p>
                      <a:endParaRPr lang="en-US"/>
                    </a:p>
                  </a:txBody>
                  <a:tcPr>
                    <a:lnL w="28575" cap="flat" cmpd="sng" algn="ctr">
                      <a:solidFill>
                        <a:schemeClr val="bg1">
                          <a:lumMod val="65000"/>
                        </a:schemeClr>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18021406"/>
                  </a:ext>
                </a:extLst>
              </a:tr>
              <a:tr h="234083">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dirty="0">
                          <a:solidFill>
                            <a:schemeClr val="tx1"/>
                          </a:solidFill>
                          <a:latin typeface="+mn-lt"/>
                          <a:ea typeface="+mn-ea"/>
                          <a:cs typeface="Century Gothic"/>
                        </a:rPr>
                        <a:t>Strategic Pillars</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r>
                        <a:rPr lang="en-US" sz="1100" b="1" u="none" dirty="0">
                          <a:solidFill>
                            <a:schemeClr val="bg1"/>
                          </a:solidFill>
                        </a:rPr>
                        <a:t>Our People</a:t>
                      </a:r>
                      <a:endParaRPr lang="en-US" sz="1100" b="1" dirty="0">
                        <a:solidFill>
                          <a:schemeClr val="bg1"/>
                        </a:solidFill>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hMerge="1">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endParaRPr lang="en-US" sz="1100" b="1" u="none" kern="1200" dirty="0">
                        <a:solidFill>
                          <a:schemeClr val="bg1"/>
                        </a:solidFill>
                        <a:latin typeface="+mn-lt"/>
                        <a:ea typeface="+mn-ea"/>
                        <a:cs typeface="+mn-cs"/>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993366"/>
                    </a:solidFill>
                  </a:tcPr>
                </a:tc>
                <a:tc rowSpan="2">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r>
                        <a:rPr lang="en-US" sz="1100" b="1" dirty="0">
                          <a:solidFill>
                            <a:schemeClr val="bg1"/>
                          </a:solidFill>
                        </a:rPr>
                        <a:t>Business Growth</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accent3">
                          <a:lumMod val="60000"/>
                          <a:lumOff val="40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9999"/>
                    </a:solidFill>
                  </a:tcPr>
                </a:tc>
                <a:tc rowSpan="2">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r>
                        <a:rPr lang="en-US" sz="1200" b="1" dirty="0">
                          <a:solidFill>
                            <a:schemeClr val="bg1"/>
                          </a:solidFill>
                        </a:rPr>
                        <a:t>Health Equity</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rowSpan="2">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r>
                        <a:rPr lang="en-US" sz="1200" b="1" dirty="0">
                          <a:solidFill>
                            <a:schemeClr val="bg1"/>
                          </a:solidFill>
                        </a:rPr>
                        <a:t>Social Justice</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2774749577"/>
                  </a:ext>
                </a:extLst>
              </a:tr>
              <a:tr h="234083">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050" b="1" kern="1200" dirty="0">
                        <a:solidFill>
                          <a:schemeClr val="tx1"/>
                        </a:solidFill>
                        <a:latin typeface="+mn-lt"/>
                        <a:ea typeface="+mn-ea"/>
                        <a:cs typeface="Century Gothic"/>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457200" rtl="0" eaLnBrk="1" fontAlgn="auto" latinLnBrk="0" hangingPunct="1">
                        <a:lnSpc>
                          <a:spcPct val="100000"/>
                        </a:lnSpc>
                        <a:spcBef>
                          <a:spcPts val="300"/>
                        </a:spcBef>
                        <a:spcAft>
                          <a:spcPts val="0"/>
                        </a:spcAft>
                        <a:buClr>
                          <a:schemeClr val="bg1"/>
                        </a:buClr>
                        <a:buSzPct val="100000"/>
                        <a:buFont typeface="Arial" panose="020B0604020202020204" pitchFamily="34" charset="0"/>
                        <a:buNone/>
                        <a:tabLst/>
                        <a:defRPr/>
                      </a:pPr>
                      <a:r>
                        <a:rPr lang="en-US" sz="1100" b="1" u="none" dirty="0">
                          <a:solidFill>
                            <a:schemeClr val="bg1"/>
                          </a:solidFill>
                        </a:rPr>
                        <a:t>Representation</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ctr" defTabSz="457200" rtl="0" eaLnBrk="1" fontAlgn="auto" latinLnBrk="0" hangingPunct="1">
                        <a:lnSpc>
                          <a:spcPct val="100000"/>
                        </a:lnSpc>
                        <a:spcBef>
                          <a:spcPts val="300"/>
                        </a:spcBef>
                        <a:spcAft>
                          <a:spcPts val="0"/>
                        </a:spcAft>
                        <a:buClr>
                          <a:schemeClr val="bg1"/>
                        </a:buClr>
                        <a:buSzPct val="100000"/>
                        <a:buFont typeface="Arial" panose="020B0604020202020204" pitchFamily="34" charset="0"/>
                        <a:buNone/>
                        <a:tabLst/>
                        <a:defRPr/>
                      </a:pPr>
                      <a:r>
                        <a:rPr lang="en-US" sz="1100" b="1" u="none" kern="1200" dirty="0">
                          <a:solidFill>
                            <a:schemeClr val="bg1"/>
                          </a:solidFill>
                          <a:latin typeface="+mn-lt"/>
                          <a:ea typeface="+mn-ea"/>
                          <a:cs typeface="+mn-cs"/>
                        </a:rPr>
                        <a:t>Engagement &amp; Inclusion</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993366"/>
                    </a:solidFill>
                  </a:tcPr>
                </a:tc>
                <a:tc vMerge="1">
                  <a:txBody>
                    <a:bodyPr/>
                    <a:lstStyle/>
                    <a:p>
                      <a:pPr marL="0" marR="0" lvl="0" indent="0" algn="ctr" defTabSz="457200" rtl="0" eaLnBrk="1" fontAlgn="auto" latinLnBrk="0" hangingPunct="1">
                        <a:lnSpc>
                          <a:spcPct val="100000"/>
                        </a:lnSpc>
                        <a:spcBef>
                          <a:spcPts val="300"/>
                        </a:spcBef>
                        <a:spcAft>
                          <a:spcPts val="0"/>
                        </a:spcAft>
                        <a:buClr>
                          <a:schemeClr val="bg1"/>
                        </a:buClr>
                        <a:buSzPct val="100000"/>
                        <a:buFont typeface="Arial" panose="020B0604020202020204" pitchFamily="34" charset="0"/>
                        <a:buNone/>
                        <a:tabLst/>
                        <a:defRPr/>
                      </a:pPr>
                      <a:r>
                        <a:rPr lang="en-US" sz="1100" b="1" dirty="0">
                          <a:solidFill>
                            <a:schemeClr val="bg1"/>
                          </a:solidFill>
                        </a:rPr>
                        <a:t>Business Growth</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9999"/>
                    </a:solidFill>
                  </a:tcPr>
                </a:tc>
                <a:tc vMerge="1">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endParaRPr lang="en-US" sz="1200" b="1" dirty="0">
                        <a:solidFill>
                          <a:schemeClr val="bg1"/>
                        </a:solidFill>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vMerge="1">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endParaRPr lang="en-US" sz="1200" b="1" dirty="0">
                        <a:solidFill>
                          <a:schemeClr val="bg1"/>
                        </a:solidFill>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00B0F0"/>
                    </a:solidFill>
                  </a:tcPr>
                </a:tc>
                <a:extLst>
                  <a:ext uri="{0D108BD9-81ED-4DB2-BD59-A6C34878D82A}">
                    <a16:rowId xmlns:a16="http://schemas.microsoft.com/office/drawing/2014/main" val="2768074467"/>
                  </a:ext>
                </a:extLst>
              </a:tr>
              <a:tr h="104948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dirty="0">
                          <a:solidFill>
                            <a:schemeClr val="tx1"/>
                          </a:solidFill>
                          <a:latin typeface="+mn-lt"/>
                          <a:ea typeface="+mn-ea"/>
                          <a:cs typeface="Century Gothic"/>
                        </a:rPr>
                        <a:t>SMART Goals</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Ensure we support 2 networking or recruitment events by Q4</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Ensure we conduct 3 focus groups for internal veterans by Q4</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Develop veteran specific mentoring program by end of 2021</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Coordinate 4 virtual events for membership by end of 2021</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Coordinate 3 community service events by end of 2021</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Coordinate month of giving campaign</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Elevate XX as a military friendly employer</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Build new community partnerships by end of 2021</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r>
                        <a:rPr lang="en-US" sz="900" b="0" dirty="0">
                          <a:solidFill>
                            <a:schemeClr val="tx1"/>
                          </a:solidFill>
                        </a:rPr>
                        <a:t>n/a</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dirty="0">
                          <a:solidFill>
                            <a:schemeClr val="tx1"/>
                          </a:solidFill>
                        </a:rPr>
                        <a:t>Raise money for a social justice partner</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99875389"/>
                  </a:ext>
                </a:extLst>
              </a:tr>
              <a:tr h="1159309">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b="1" kern="1200" dirty="0">
                          <a:solidFill>
                            <a:schemeClr val="tx1"/>
                          </a:solidFill>
                          <a:latin typeface="+mn-lt"/>
                          <a:ea typeface="+mn-ea"/>
                          <a:cs typeface="Century Gothic"/>
                        </a:rPr>
                        <a:t>Measures of Success</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Identify 2 actionable insights from focus group sessions </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Increase self ID metrics by 5%</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Mentoring Plan approved by Blue Advisor sponsor</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Increase community engagement at various events by 10%</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Increase T membership by 5%</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Community service hours of 1000 hours</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endParaRPr lang="en-US" sz="900" b="0" kern="1200" dirty="0">
                        <a:solidFill>
                          <a:schemeClr val="tx1"/>
                        </a:solidFill>
                        <a:latin typeface="+mn-lt"/>
                        <a:ea typeface="+mn-ea"/>
                        <a:cs typeface="+mn-cs"/>
                      </a:endParaRP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Maintain silver status and increase metrics in 2 dimensions of military survey</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Increase Veteran procurement partnerships to 1%</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kern="1200" dirty="0">
                          <a:solidFill>
                            <a:schemeClr val="tx1"/>
                          </a:solidFill>
                          <a:latin typeface="+mn-lt"/>
                          <a:ea typeface="+mn-ea"/>
                          <a:cs typeface="+mn-cs"/>
                        </a:rPr>
                        <a:t>Increase community partnerships by 2</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457200" rtl="0" eaLnBrk="1" fontAlgn="auto" latinLnBrk="0" hangingPunct="1">
                        <a:lnSpc>
                          <a:spcPct val="100000"/>
                        </a:lnSpc>
                        <a:spcBef>
                          <a:spcPts val="300"/>
                        </a:spcBef>
                        <a:spcAft>
                          <a:spcPts val="0"/>
                        </a:spcAft>
                        <a:buClr>
                          <a:srgbClr val="0070C0"/>
                        </a:buClr>
                        <a:buSzPct val="100000"/>
                        <a:buFont typeface="Wingdings" panose="05000000000000000000" pitchFamily="2" charset="2"/>
                        <a:buNone/>
                        <a:tabLst/>
                        <a:defRPr/>
                      </a:pPr>
                      <a:r>
                        <a:rPr lang="en-US" sz="900" b="0" dirty="0">
                          <a:solidFill>
                            <a:schemeClr val="tx1"/>
                          </a:solidFill>
                        </a:rPr>
                        <a:t>n/a</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900" b="0" dirty="0">
                          <a:solidFill>
                            <a:schemeClr val="tx1"/>
                          </a:solidFill>
                        </a:rPr>
                        <a:t>Exceed last years charitable donation by 5%</a:t>
                      </a:r>
                    </a:p>
                  </a:txBody>
                  <a:tcPr marL="68580" marR="68580" marT="34290" marB="34290" anchor="ctr">
                    <a:lnL w="28575" cap="flat" cmpd="sng" algn="ctr">
                      <a:solidFill>
                        <a:schemeClr val="bg1">
                          <a:lumMod val="65000"/>
                        </a:schemeClr>
                      </a:solidFill>
                      <a:prstDash val="solid"/>
                      <a:round/>
                      <a:headEnd type="none" w="med" len="med"/>
                      <a:tailEnd type="none" w="med" len="med"/>
                    </a:lnL>
                    <a:lnR w="28575" cap="flat" cmpd="sng" algn="ctr">
                      <a:solidFill>
                        <a:schemeClr val="bg1">
                          <a:lumMod val="65000"/>
                        </a:schemeClr>
                      </a:solidFill>
                      <a:prstDash val="solid"/>
                      <a:round/>
                      <a:headEnd type="none" w="med" len="med"/>
                      <a:tailEnd type="none" w="med" len="med"/>
                    </a:lnR>
                    <a:lnT w="28575" cap="flat" cmpd="sng" algn="ctr">
                      <a:solidFill>
                        <a:schemeClr val="bg1">
                          <a:lumMod val="65000"/>
                        </a:schemeClr>
                      </a:solidFill>
                      <a:prstDash val="solid"/>
                      <a:round/>
                      <a:headEnd type="none" w="med" len="med"/>
                      <a:tailEnd type="none" w="med" len="med"/>
                    </a:lnT>
                    <a:lnB w="285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41514981"/>
                  </a:ext>
                </a:extLst>
              </a:tr>
            </a:tbl>
          </a:graphicData>
        </a:graphic>
      </p:graphicFrame>
      <p:sp>
        <p:nvSpPr>
          <p:cNvPr id="8" name="Title 1">
            <a:extLst>
              <a:ext uri="{FF2B5EF4-FFF2-40B4-BE49-F238E27FC236}">
                <a16:creationId xmlns:a16="http://schemas.microsoft.com/office/drawing/2014/main" id="{0CFE25D2-03D4-45F6-B12C-128A45AF9245}"/>
              </a:ext>
            </a:extLst>
          </p:cNvPr>
          <p:cNvSpPr>
            <a:spLocks noGrp="1"/>
          </p:cNvSpPr>
          <p:nvPr>
            <p:ph type="title"/>
          </p:nvPr>
        </p:nvSpPr>
        <p:spPr>
          <a:xfrm>
            <a:off x="152400" y="150051"/>
            <a:ext cx="9296400" cy="321458"/>
          </a:xfrm>
        </p:spPr>
        <p:txBody>
          <a:bodyPr/>
          <a:lstStyle/>
          <a:p>
            <a:r>
              <a:rPr lang="en-US" sz="2800" dirty="0"/>
              <a:t>2021 </a:t>
            </a:r>
            <a:r>
              <a:rPr lang="en-US" sz="2800" dirty="0">
                <a:solidFill>
                  <a:schemeClr val="accent1"/>
                </a:solidFill>
              </a:rPr>
              <a:t>Strategic Architecture</a:t>
            </a:r>
            <a:br>
              <a:rPr lang="en-US" sz="2800" dirty="0">
                <a:solidFill>
                  <a:schemeClr val="accent1"/>
                </a:solidFill>
              </a:rPr>
            </a:br>
            <a:endParaRPr lang="en-US" sz="2400" dirty="0">
              <a:solidFill>
                <a:schemeClr val="bg1">
                  <a:lumMod val="65000"/>
                </a:schemeClr>
              </a:solidFill>
            </a:endParaRPr>
          </a:p>
        </p:txBody>
      </p:sp>
      <p:sp>
        <p:nvSpPr>
          <p:cNvPr id="4" name="Slide Number Placeholder 3">
            <a:extLst>
              <a:ext uri="{FF2B5EF4-FFF2-40B4-BE49-F238E27FC236}">
                <a16:creationId xmlns:a16="http://schemas.microsoft.com/office/drawing/2014/main" id="{B30BE5BB-1A7C-4178-91C6-A2BD67926E5D}"/>
              </a:ext>
            </a:extLst>
          </p:cNvPr>
          <p:cNvSpPr txBox="1">
            <a:spLocks/>
          </p:cNvSpPr>
          <p:nvPr/>
        </p:nvSpPr>
        <p:spPr>
          <a:xfrm>
            <a:off x="9448800" y="646337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7D22D4A-410B-46BB-A405-DF7601FE144E}" type="slidenum">
              <a:rPr lang="en-US" sz="1200" smtClean="0">
                <a:solidFill>
                  <a:prstClr val="white">
                    <a:lumMod val="65000"/>
                  </a:prstClr>
                </a:solidFill>
              </a:rPr>
              <a:pPr algn="r"/>
              <a:t>1</a:t>
            </a:fld>
            <a:endParaRPr lang="en-US" sz="1200" dirty="0">
              <a:solidFill>
                <a:prstClr val="white">
                  <a:lumMod val="65000"/>
                </a:prstClr>
              </a:solidFill>
            </a:endParaRPr>
          </a:p>
        </p:txBody>
      </p:sp>
    </p:spTree>
    <p:extLst>
      <p:ext uri="{BB962C8B-B14F-4D97-AF65-F5344CB8AC3E}">
        <p14:creationId xmlns:p14="http://schemas.microsoft.com/office/powerpoint/2010/main" val="1737476221"/>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nvGraphicFramePr>
        <p:xfrm>
          <a:off x="146626" y="925650"/>
          <a:ext cx="11795760" cy="5606099"/>
        </p:xfrm>
        <a:graphic>
          <a:graphicData uri="http://schemas.openxmlformats.org/drawingml/2006/table">
            <a:tbl>
              <a:tblPr firstRow="1" bandRow="1"/>
              <a:tblGrid>
                <a:gridCol w="1920240">
                  <a:extLst>
                    <a:ext uri="{9D8B030D-6E8A-4147-A177-3AD203B41FA5}">
                      <a16:colId xmlns:a16="http://schemas.microsoft.com/office/drawing/2014/main" val="20000"/>
                    </a:ext>
                  </a:extLst>
                </a:gridCol>
                <a:gridCol w="822960">
                  <a:extLst>
                    <a:ext uri="{9D8B030D-6E8A-4147-A177-3AD203B41FA5}">
                      <a16:colId xmlns:a16="http://schemas.microsoft.com/office/drawing/2014/main" val="20001"/>
                    </a:ext>
                  </a:extLst>
                </a:gridCol>
                <a:gridCol w="822960">
                  <a:extLst>
                    <a:ext uri="{9D8B030D-6E8A-4147-A177-3AD203B41FA5}">
                      <a16:colId xmlns:a16="http://schemas.microsoft.com/office/drawing/2014/main" val="20002"/>
                    </a:ext>
                  </a:extLst>
                </a:gridCol>
                <a:gridCol w="822960">
                  <a:extLst>
                    <a:ext uri="{9D8B030D-6E8A-4147-A177-3AD203B41FA5}">
                      <a16:colId xmlns:a16="http://schemas.microsoft.com/office/drawing/2014/main" val="20003"/>
                    </a:ext>
                  </a:extLst>
                </a:gridCol>
                <a:gridCol w="822960">
                  <a:extLst>
                    <a:ext uri="{9D8B030D-6E8A-4147-A177-3AD203B41FA5}">
                      <a16:colId xmlns:a16="http://schemas.microsoft.com/office/drawing/2014/main" val="20004"/>
                    </a:ext>
                  </a:extLst>
                </a:gridCol>
                <a:gridCol w="822960">
                  <a:extLst>
                    <a:ext uri="{9D8B030D-6E8A-4147-A177-3AD203B41FA5}">
                      <a16:colId xmlns:a16="http://schemas.microsoft.com/office/drawing/2014/main" val="20005"/>
                    </a:ext>
                  </a:extLst>
                </a:gridCol>
                <a:gridCol w="822960">
                  <a:extLst>
                    <a:ext uri="{9D8B030D-6E8A-4147-A177-3AD203B41FA5}">
                      <a16:colId xmlns:a16="http://schemas.microsoft.com/office/drawing/2014/main" val="20006"/>
                    </a:ext>
                  </a:extLst>
                </a:gridCol>
                <a:gridCol w="822960">
                  <a:extLst>
                    <a:ext uri="{9D8B030D-6E8A-4147-A177-3AD203B41FA5}">
                      <a16:colId xmlns:a16="http://schemas.microsoft.com/office/drawing/2014/main" val="20007"/>
                    </a:ext>
                  </a:extLst>
                </a:gridCol>
                <a:gridCol w="822960">
                  <a:extLst>
                    <a:ext uri="{9D8B030D-6E8A-4147-A177-3AD203B41FA5}">
                      <a16:colId xmlns:a16="http://schemas.microsoft.com/office/drawing/2014/main" val="20008"/>
                    </a:ext>
                  </a:extLst>
                </a:gridCol>
                <a:gridCol w="822960">
                  <a:extLst>
                    <a:ext uri="{9D8B030D-6E8A-4147-A177-3AD203B41FA5}">
                      <a16:colId xmlns:a16="http://schemas.microsoft.com/office/drawing/2014/main" val="20009"/>
                    </a:ext>
                  </a:extLst>
                </a:gridCol>
                <a:gridCol w="822960">
                  <a:extLst>
                    <a:ext uri="{9D8B030D-6E8A-4147-A177-3AD203B41FA5}">
                      <a16:colId xmlns:a16="http://schemas.microsoft.com/office/drawing/2014/main" val="20010"/>
                    </a:ext>
                  </a:extLst>
                </a:gridCol>
                <a:gridCol w="822960">
                  <a:extLst>
                    <a:ext uri="{9D8B030D-6E8A-4147-A177-3AD203B41FA5}">
                      <a16:colId xmlns:a16="http://schemas.microsoft.com/office/drawing/2014/main" val="20011"/>
                    </a:ext>
                  </a:extLst>
                </a:gridCol>
                <a:gridCol w="822960">
                  <a:extLst>
                    <a:ext uri="{9D8B030D-6E8A-4147-A177-3AD203B41FA5}">
                      <a16:colId xmlns:a16="http://schemas.microsoft.com/office/drawing/2014/main" val="20012"/>
                    </a:ext>
                  </a:extLst>
                </a:gridCol>
              </a:tblGrid>
              <a:tr h="378731">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r>
                        <a:rPr lang="en-US" sz="1100" dirty="0">
                          <a:solidFill>
                            <a:schemeClr val="bg1"/>
                          </a:solidFill>
                        </a:rPr>
                        <a:t>Goals</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Jan</a:t>
                      </a:r>
                    </a:p>
                  </a:txBody>
                  <a:tcPr anchor="b">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Feb</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Mar</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Apr</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May</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Jun</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Jul</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Aug</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Sept</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Oct</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Nov</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Dec</a:t>
                      </a:r>
                    </a:p>
                  </a:txBody>
                  <a:tcPr anchor="b">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extLst>
                  <a:ext uri="{0D108BD9-81ED-4DB2-BD59-A6C34878D82A}">
                    <a16:rowId xmlns:a16="http://schemas.microsoft.com/office/drawing/2014/main" val="10000"/>
                  </a:ext>
                </a:extLst>
              </a:tr>
              <a:tr h="1507911">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225425" indent="-225425"/>
                      <a:r>
                        <a:rPr lang="en-US" sz="950" b="1" dirty="0"/>
                        <a:t>Representation </a:t>
                      </a: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Ensure we support 2 networking or recruitment events by Q4</a:t>
                      </a: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Ensure we conduct 3 focus groups for internal veterans by Q4</a:t>
                      </a: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Develop veteran specific mentoring program by end of 2021</a:t>
                      </a:r>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extLst>
                  <a:ext uri="{0D108BD9-81ED-4DB2-BD59-A6C34878D82A}">
                    <a16:rowId xmlns:a16="http://schemas.microsoft.com/office/drawing/2014/main" val="10001"/>
                  </a:ext>
                </a:extLst>
              </a:tr>
              <a:tr h="1814075">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225425" indent="-225425" algn="l" defTabSz="932962" rtl="0" eaLnBrk="1" latinLnBrk="0" hangingPunct="1"/>
                      <a:r>
                        <a:rPr lang="en-US" sz="950" b="1" kern="1200" dirty="0">
                          <a:solidFill>
                            <a:schemeClr val="dk1"/>
                          </a:solidFill>
                          <a:latin typeface="+mn-lt"/>
                          <a:ea typeface="+mn-ea"/>
                          <a:cs typeface="+mn-cs"/>
                        </a:rPr>
                        <a:t>Engagement &amp; Inclusion</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800" b="0" kern="1200" dirty="0">
                          <a:solidFill>
                            <a:schemeClr val="tx1"/>
                          </a:solidFill>
                          <a:latin typeface="Century Gothic"/>
                          <a:ea typeface="ＭＳ Ｐゴシック"/>
                          <a:cs typeface="+mn-cs"/>
                        </a:rPr>
                        <a:t>Coordinate 4 virtual events for membership by end of 2021</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800" b="0" kern="1200" dirty="0">
                          <a:solidFill>
                            <a:schemeClr val="tx1"/>
                          </a:solidFill>
                          <a:latin typeface="Century Gothic"/>
                          <a:ea typeface="ＭＳ Ｐゴシック"/>
                          <a:cs typeface="+mn-cs"/>
                        </a:rPr>
                        <a:t>Coordinate 3 community service events by end of 2021</a:t>
                      </a:r>
                    </a:p>
                    <a:p>
                      <a:pPr marL="171450" marR="0" lvl="0" indent="-171450" algn="l" defTabSz="457200" rtl="0" eaLnBrk="1" fontAlgn="auto" latinLnBrk="0" hangingPunct="1">
                        <a:lnSpc>
                          <a:spcPct val="100000"/>
                        </a:lnSpc>
                        <a:spcBef>
                          <a:spcPts val="300"/>
                        </a:spcBef>
                        <a:spcAft>
                          <a:spcPts val="0"/>
                        </a:spcAft>
                        <a:buClr>
                          <a:srgbClr val="0070C0"/>
                        </a:buClr>
                        <a:buSzPct val="100000"/>
                        <a:buFont typeface="Arial" panose="020B0604020202020204" pitchFamily="34" charset="0"/>
                        <a:buChar char="•"/>
                        <a:tabLst/>
                        <a:defRPr/>
                      </a:pPr>
                      <a:r>
                        <a:rPr lang="en-US" sz="800" b="0" kern="1200" dirty="0">
                          <a:solidFill>
                            <a:schemeClr val="tx1"/>
                          </a:solidFill>
                          <a:latin typeface="Century Gothic"/>
                          <a:ea typeface="ＭＳ Ｐゴシック"/>
                          <a:cs typeface="+mn-cs"/>
                        </a:rPr>
                        <a:t>Coordinate month of giving campaign</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extLst>
                  <a:ext uri="{0D108BD9-81ED-4DB2-BD59-A6C34878D82A}">
                    <a16:rowId xmlns:a16="http://schemas.microsoft.com/office/drawing/2014/main" val="10002"/>
                  </a:ext>
                </a:extLst>
              </a:tr>
              <a:tr h="1905382">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169863" indent="-169863" algn="l" defTabSz="932962" rtl="0" eaLnBrk="1" latinLnBrk="0" hangingPunct="1"/>
                      <a:r>
                        <a:rPr lang="en-US" sz="950" b="1" kern="1200" dirty="0">
                          <a:solidFill>
                            <a:schemeClr val="dk1"/>
                          </a:solidFill>
                          <a:latin typeface="+mn-lt"/>
                          <a:ea typeface="+mn-ea"/>
                          <a:cs typeface="+mn-cs"/>
                        </a:rPr>
                        <a:t>Business Growth</a:t>
                      </a: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Elevate XX as a military friendly employer</a:t>
                      </a: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Build new community partnerships by end of 2021</a:t>
                      </a: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marL="0" algn="l" defTabSz="932962" rtl="0" eaLnBrk="1" latinLnBrk="0" hangingPunct="1"/>
                      <a:endParaRPr lang="en-US" sz="900" kern="1200" dirty="0">
                        <a:solidFill>
                          <a:schemeClr val="dk1"/>
                        </a:solidFill>
                        <a:latin typeface="+mn-lt"/>
                        <a:ea typeface="+mn-ea"/>
                        <a:cs typeface="+mn-cs"/>
                      </a:endParaRPr>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extLst>
                  <a:ext uri="{0D108BD9-81ED-4DB2-BD59-A6C34878D82A}">
                    <a16:rowId xmlns:a16="http://schemas.microsoft.com/office/drawing/2014/main" val="10003"/>
                  </a:ext>
                </a:extLst>
              </a:tr>
            </a:tbl>
          </a:graphicData>
        </a:graphic>
      </p:graphicFrame>
      <p:sp>
        <p:nvSpPr>
          <p:cNvPr id="13" name="Rounded Rectangle 12"/>
          <p:cNvSpPr/>
          <p:nvPr/>
        </p:nvSpPr>
        <p:spPr>
          <a:xfrm>
            <a:off x="2075472" y="1340342"/>
            <a:ext cx="9837255" cy="344067"/>
          </a:xfrm>
          <a:prstGeom prst="roundRect">
            <a:avLst/>
          </a:prstGeom>
          <a:solidFill>
            <a:srgbClr val="0070C0"/>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TA/Recruiting Support</a:t>
            </a:r>
          </a:p>
        </p:txBody>
      </p:sp>
      <p:sp>
        <p:nvSpPr>
          <p:cNvPr id="45" name="Title 3"/>
          <p:cNvSpPr>
            <a:spLocks noGrp="1"/>
          </p:cNvSpPr>
          <p:nvPr>
            <p:ph type="title"/>
          </p:nvPr>
        </p:nvSpPr>
        <p:spPr>
          <a:xfrm>
            <a:off x="105150" y="14771"/>
            <a:ext cx="8748839" cy="591950"/>
          </a:xfrm>
        </p:spPr>
        <p:txBody>
          <a:bodyPr/>
          <a:lstStyle/>
          <a:p>
            <a:r>
              <a:rPr lang="en-US" dirty="0"/>
              <a:t>2021 Roadmap</a:t>
            </a:r>
          </a:p>
        </p:txBody>
      </p:sp>
      <p:sp>
        <p:nvSpPr>
          <p:cNvPr id="6" name="TextBox 5">
            <a:extLst>
              <a:ext uri="{FF2B5EF4-FFF2-40B4-BE49-F238E27FC236}">
                <a16:creationId xmlns:a16="http://schemas.microsoft.com/office/drawing/2014/main" id="{7DC0D565-8F56-4F82-94EA-142482807EE5}"/>
              </a:ext>
            </a:extLst>
          </p:cNvPr>
          <p:cNvSpPr txBox="1"/>
          <p:nvPr/>
        </p:nvSpPr>
        <p:spPr>
          <a:xfrm>
            <a:off x="118484" y="634514"/>
            <a:ext cx="2257349" cy="307777"/>
          </a:xfrm>
          <a:prstGeom prst="rect">
            <a:avLst/>
          </a:prstGeom>
          <a:noFill/>
        </p:spPr>
        <p:txBody>
          <a:bodyPr wrap="none" rtlCol="0">
            <a:spAutoFit/>
          </a:bodyPr>
          <a:lstStyle/>
          <a:p>
            <a:pPr>
              <a:defRPr/>
            </a:pPr>
            <a:r>
              <a:rPr lang="en-US" sz="1400" b="1" dirty="0">
                <a:solidFill>
                  <a:srgbClr val="000000"/>
                </a:solidFill>
                <a:latin typeface="Century Gothic"/>
              </a:rPr>
              <a:t>Last Update</a:t>
            </a:r>
            <a:r>
              <a:rPr lang="en-US" sz="1400" dirty="0">
                <a:solidFill>
                  <a:srgbClr val="000000"/>
                </a:solidFill>
                <a:latin typeface="Century Gothic"/>
              </a:rPr>
              <a:t>: 03/04/2021</a:t>
            </a:r>
          </a:p>
        </p:txBody>
      </p:sp>
      <p:sp>
        <p:nvSpPr>
          <p:cNvPr id="91" name="Rounded Rectangle 12">
            <a:extLst>
              <a:ext uri="{FF2B5EF4-FFF2-40B4-BE49-F238E27FC236}">
                <a16:creationId xmlns:a16="http://schemas.microsoft.com/office/drawing/2014/main" id="{55B1307F-B9F6-433E-94A7-AC9C3F1C32D9}"/>
              </a:ext>
            </a:extLst>
          </p:cNvPr>
          <p:cNvSpPr/>
          <p:nvPr/>
        </p:nvSpPr>
        <p:spPr>
          <a:xfrm>
            <a:off x="2085793" y="2057400"/>
            <a:ext cx="9837255" cy="309711"/>
          </a:xfrm>
          <a:prstGeom prst="roundRect">
            <a:avLst/>
          </a:prstGeom>
          <a:solidFill>
            <a:srgbClr val="0070C0"/>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Mentoring and Site Focus Groups</a:t>
            </a:r>
          </a:p>
        </p:txBody>
      </p:sp>
      <p:sp>
        <p:nvSpPr>
          <p:cNvPr id="101" name="Rounded Rectangle 12">
            <a:extLst>
              <a:ext uri="{FF2B5EF4-FFF2-40B4-BE49-F238E27FC236}">
                <a16:creationId xmlns:a16="http://schemas.microsoft.com/office/drawing/2014/main" id="{69DD9BD0-0F6C-4677-B35F-CD53C64C960F}"/>
              </a:ext>
            </a:extLst>
          </p:cNvPr>
          <p:cNvSpPr/>
          <p:nvPr/>
        </p:nvSpPr>
        <p:spPr>
          <a:xfrm>
            <a:off x="2075475" y="2831467"/>
            <a:ext cx="9837253" cy="290098"/>
          </a:xfrm>
          <a:prstGeom prst="roundRect">
            <a:avLst/>
          </a:prstGeom>
          <a:solidFill>
            <a:srgbClr val="993366"/>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Community Service</a:t>
            </a:r>
          </a:p>
        </p:txBody>
      </p:sp>
      <p:sp>
        <p:nvSpPr>
          <p:cNvPr id="106" name="Rounded Rectangle 12">
            <a:extLst>
              <a:ext uri="{FF2B5EF4-FFF2-40B4-BE49-F238E27FC236}">
                <a16:creationId xmlns:a16="http://schemas.microsoft.com/office/drawing/2014/main" id="{F8BD01F6-3D48-41A5-BE1B-DBD7EEE375A8}"/>
              </a:ext>
            </a:extLst>
          </p:cNvPr>
          <p:cNvSpPr/>
          <p:nvPr/>
        </p:nvSpPr>
        <p:spPr>
          <a:xfrm>
            <a:off x="2119202" y="3801927"/>
            <a:ext cx="9837255" cy="268237"/>
          </a:xfrm>
          <a:prstGeom prst="roundRect">
            <a:avLst/>
          </a:prstGeom>
          <a:solidFill>
            <a:srgbClr val="993366"/>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Employee Engagement  / Awareness</a:t>
            </a:r>
          </a:p>
        </p:txBody>
      </p:sp>
      <p:sp>
        <p:nvSpPr>
          <p:cNvPr id="79" name="Rounded Rectangle 12">
            <a:extLst>
              <a:ext uri="{FF2B5EF4-FFF2-40B4-BE49-F238E27FC236}">
                <a16:creationId xmlns:a16="http://schemas.microsoft.com/office/drawing/2014/main" id="{55CC0AEC-0CD7-42E4-ADF2-21F5986F17B6}"/>
              </a:ext>
            </a:extLst>
          </p:cNvPr>
          <p:cNvSpPr/>
          <p:nvPr/>
        </p:nvSpPr>
        <p:spPr>
          <a:xfrm>
            <a:off x="2075473" y="4663740"/>
            <a:ext cx="9837255" cy="299219"/>
          </a:xfrm>
          <a:prstGeom prst="roundRect">
            <a:avLst/>
          </a:prstGeom>
          <a:solidFill>
            <a:srgbClr val="009999"/>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Brand Awareness</a:t>
            </a:r>
          </a:p>
        </p:txBody>
      </p:sp>
      <p:sp>
        <p:nvSpPr>
          <p:cNvPr id="112" name="Rounded Rectangle 12">
            <a:extLst>
              <a:ext uri="{FF2B5EF4-FFF2-40B4-BE49-F238E27FC236}">
                <a16:creationId xmlns:a16="http://schemas.microsoft.com/office/drawing/2014/main" id="{8C111B6B-21B0-41C0-84FB-BE60451AD50C}"/>
              </a:ext>
            </a:extLst>
          </p:cNvPr>
          <p:cNvSpPr/>
          <p:nvPr/>
        </p:nvSpPr>
        <p:spPr>
          <a:xfrm>
            <a:off x="2085793" y="5651277"/>
            <a:ext cx="9837255" cy="250847"/>
          </a:xfrm>
          <a:prstGeom prst="roundRect">
            <a:avLst/>
          </a:prstGeom>
          <a:solidFill>
            <a:srgbClr val="009999"/>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Military Friendly Recognitions</a:t>
            </a:r>
          </a:p>
        </p:txBody>
      </p:sp>
      <p:sp>
        <p:nvSpPr>
          <p:cNvPr id="25" name="Rectangle 24">
            <a:extLst>
              <a:ext uri="{FF2B5EF4-FFF2-40B4-BE49-F238E27FC236}">
                <a16:creationId xmlns:a16="http://schemas.microsoft.com/office/drawing/2014/main" id="{9685A410-483D-4233-9559-2E6C64124C16}"/>
              </a:ext>
            </a:extLst>
          </p:cNvPr>
          <p:cNvSpPr/>
          <p:nvPr/>
        </p:nvSpPr>
        <p:spPr>
          <a:xfrm>
            <a:off x="126071" y="411668"/>
            <a:ext cx="8709142" cy="334002"/>
          </a:xfrm>
          <a:prstGeom prst="rect">
            <a:avLst/>
          </a:prstGeom>
        </p:spPr>
        <p:txBody>
          <a:bodyPr wrap="square">
            <a:spAutoFit/>
          </a:bodyPr>
          <a:lstStyle/>
          <a:p>
            <a:pPr>
              <a:lnSpc>
                <a:spcPct val="125000"/>
              </a:lnSpc>
            </a:pPr>
            <a:r>
              <a:rPr lang="en-US" sz="1400" b="1" dirty="0"/>
              <a:t>Key focus areas: Engagement, Growth &amp; Community Service</a:t>
            </a:r>
            <a:endParaRPr lang="en-US" sz="1400" dirty="0"/>
          </a:p>
        </p:txBody>
      </p:sp>
      <p:sp>
        <p:nvSpPr>
          <p:cNvPr id="2" name="Slide Number Placeholder 3">
            <a:extLst>
              <a:ext uri="{FF2B5EF4-FFF2-40B4-BE49-F238E27FC236}">
                <a16:creationId xmlns:a16="http://schemas.microsoft.com/office/drawing/2014/main" id="{4DD98877-2869-4455-8500-0BD8CC937C9D}"/>
              </a:ext>
            </a:extLst>
          </p:cNvPr>
          <p:cNvSpPr txBox="1">
            <a:spLocks/>
          </p:cNvSpPr>
          <p:nvPr/>
        </p:nvSpPr>
        <p:spPr>
          <a:xfrm>
            <a:off x="9448800" y="646337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7D22D4A-410B-46BB-A405-DF7601FE144E}" type="slidenum">
              <a:rPr lang="en-US" sz="1200" smtClean="0">
                <a:solidFill>
                  <a:prstClr val="white">
                    <a:lumMod val="65000"/>
                  </a:prstClr>
                </a:solidFill>
              </a:rPr>
              <a:pPr algn="r"/>
              <a:t>2</a:t>
            </a:fld>
            <a:endParaRPr lang="en-US" sz="1200" dirty="0">
              <a:solidFill>
                <a:prstClr val="white">
                  <a:lumMod val="65000"/>
                </a:prstClr>
              </a:solidFill>
            </a:endParaRPr>
          </a:p>
        </p:txBody>
      </p:sp>
      <p:sp>
        <p:nvSpPr>
          <p:cNvPr id="28" name="Isosceles Triangle 27">
            <a:extLst>
              <a:ext uri="{FF2B5EF4-FFF2-40B4-BE49-F238E27FC236}">
                <a16:creationId xmlns:a16="http://schemas.microsoft.com/office/drawing/2014/main" id="{7D770BAC-99D5-4BD9-AEB8-F037C9598F1D}"/>
              </a:ext>
            </a:extLst>
          </p:cNvPr>
          <p:cNvSpPr/>
          <p:nvPr/>
        </p:nvSpPr>
        <p:spPr>
          <a:xfrm rot="14343583">
            <a:off x="9763106" y="5045659"/>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9" name="TextBox 28">
            <a:extLst>
              <a:ext uri="{FF2B5EF4-FFF2-40B4-BE49-F238E27FC236}">
                <a16:creationId xmlns:a16="http://schemas.microsoft.com/office/drawing/2014/main" id="{9DA4436F-5287-4C3E-AADC-67C85BC8941A}"/>
              </a:ext>
            </a:extLst>
          </p:cNvPr>
          <p:cNvSpPr txBox="1"/>
          <p:nvPr/>
        </p:nvSpPr>
        <p:spPr>
          <a:xfrm>
            <a:off x="9248143" y="5136930"/>
            <a:ext cx="1458103"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Build Partnership with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Strong Families-Strong Children</a:t>
            </a:r>
          </a:p>
        </p:txBody>
      </p:sp>
      <p:sp>
        <p:nvSpPr>
          <p:cNvPr id="31" name="Isosceles Triangle 30">
            <a:extLst>
              <a:ext uri="{FF2B5EF4-FFF2-40B4-BE49-F238E27FC236}">
                <a16:creationId xmlns:a16="http://schemas.microsoft.com/office/drawing/2014/main" id="{16C5E418-9597-47FE-9972-702251D15318}"/>
              </a:ext>
            </a:extLst>
          </p:cNvPr>
          <p:cNvSpPr/>
          <p:nvPr/>
        </p:nvSpPr>
        <p:spPr>
          <a:xfrm rot="14343583">
            <a:off x="10234659" y="3166089"/>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2" name="TextBox 31">
            <a:extLst>
              <a:ext uri="{FF2B5EF4-FFF2-40B4-BE49-F238E27FC236}">
                <a16:creationId xmlns:a16="http://schemas.microsoft.com/office/drawing/2014/main" id="{A24E1A65-0E27-47F5-87B8-73A9DDBD7ED7}"/>
              </a:ext>
            </a:extLst>
          </p:cNvPr>
          <p:cNvSpPr txBox="1"/>
          <p:nvPr/>
        </p:nvSpPr>
        <p:spPr>
          <a:xfrm>
            <a:off x="9794069" y="3276600"/>
            <a:ext cx="1178731"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Troops Xmas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Card Campaign</a:t>
            </a:r>
          </a:p>
        </p:txBody>
      </p:sp>
      <p:sp>
        <p:nvSpPr>
          <p:cNvPr id="33" name="Isosceles Triangle 32">
            <a:extLst>
              <a:ext uri="{FF2B5EF4-FFF2-40B4-BE49-F238E27FC236}">
                <a16:creationId xmlns:a16="http://schemas.microsoft.com/office/drawing/2014/main" id="{298EE6F8-D7F6-4A08-A70E-97CB84BB8146}"/>
              </a:ext>
            </a:extLst>
          </p:cNvPr>
          <p:cNvSpPr/>
          <p:nvPr/>
        </p:nvSpPr>
        <p:spPr>
          <a:xfrm rot="14343583">
            <a:off x="11530059" y="3166089"/>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4" name="TextBox 33">
            <a:extLst>
              <a:ext uri="{FF2B5EF4-FFF2-40B4-BE49-F238E27FC236}">
                <a16:creationId xmlns:a16="http://schemas.microsoft.com/office/drawing/2014/main" id="{DEF6E4C6-5AF3-4073-AD22-6B235A66C933}"/>
              </a:ext>
            </a:extLst>
          </p:cNvPr>
          <p:cNvSpPr txBox="1"/>
          <p:nvPr/>
        </p:nvSpPr>
        <p:spPr>
          <a:xfrm>
            <a:off x="11292225" y="3276600"/>
            <a:ext cx="67117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Wreath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Across</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America</a:t>
            </a:r>
          </a:p>
        </p:txBody>
      </p:sp>
      <p:sp>
        <p:nvSpPr>
          <p:cNvPr id="35" name="TextBox 34">
            <a:extLst>
              <a:ext uri="{FF2B5EF4-FFF2-40B4-BE49-F238E27FC236}">
                <a16:creationId xmlns:a16="http://schemas.microsoft.com/office/drawing/2014/main" id="{817B052D-E84A-4CF8-B575-6A717676B5B0}"/>
              </a:ext>
            </a:extLst>
          </p:cNvPr>
          <p:cNvSpPr txBox="1"/>
          <p:nvPr/>
        </p:nvSpPr>
        <p:spPr>
          <a:xfrm>
            <a:off x="5181600" y="3282158"/>
            <a:ext cx="1178731"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Month of Giving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Campaign</a:t>
            </a:r>
          </a:p>
        </p:txBody>
      </p:sp>
      <p:sp>
        <p:nvSpPr>
          <p:cNvPr id="36" name="Isosceles Triangle 35">
            <a:extLst>
              <a:ext uri="{FF2B5EF4-FFF2-40B4-BE49-F238E27FC236}">
                <a16:creationId xmlns:a16="http://schemas.microsoft.com/office/drawing/2014/main" id="{08E0F0A1-F24A-40E2-BD26-9A9002B9BBCD}"/>
              </a:ext>
            </a:extLst>
          </p:cNvPr>
          <p:cNvSpPr/>
          <p:nvPr/>
        </p:nvSpPr>
        <p:spPr>
          <a:xfrm rot="14343583">
            <a:off x="6898831" y="3166089"/>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8" name="TextBox 37">
            <a:extLst>
              <a:ext uri="{FF2B5EF4-FFF2-40B4-BE49-F238E27FC236}">
                <a16:creationId xmlns:a16="http://schemas.microsoft.com/office/drawing/2014/main" id="{4B56BED0-7B12-44CB-8960-96B2A969A2EE}"/>
              </a:ext>
            </a:extLst>
          </p:cNvPr>
          <p:cNvSpPr txBox="1"/>
          <p:nvPr/>
        </p:nvSpPr>
        <p:spPr>
          <a:xfrm>
            <a:off x="9895921" y="4280356"/>
            <a:ext cx="1311109" cy="21544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Signature Event – 11/5</a:t>
            </a:r>
          </a:p>
        </p:txBody>
      </p:sp>
      <p:sp>
        <p:nvSpPr>
          <p:cNvPr id="39" name="TextBox 38">
            <a:extLst>
              <a:ext uri="{FF2B5EF4-FFF2-40B4-BE49-F238E27FC236}">
                <a16:creationId xmlns:a16="http://schemas.microsoft.com/office/drawing/2014/main" id="{B6FB7915-964F-455F-9DB2-87E89BA2B8CB}"/>
              </a:ext>
            </a:extLst>
          </p:cNvPr>
          <p:cNvSpPr txBox="1"/>
          <p:nvPr/>
        </p:nvSpPr>
        <p:spPr>
          <a:xfrm>
            <a:off x="8283566" y="4233446"/>
            <a:ext cx="1178731"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Patriot Day Observance – 9/10</a:t>
            </a:r>
          </a:p>
        </p:txBody>
      </p:sp>
      <p:sp>
        <p:nvSpPr>
          <p:cNvPr id="40" name="TextBox 39">
            <a:extLst>
              <a:ext uri="{FF2B5EF4-FFF2-40B4-BE49-F238E27FC236}">
                <a16:creationId xmlns:a16="http://schemas.microsoft.com/office/drawing/2014/main" id="{891758A4-6EB1-4820-B683-71C849F2EE49}"/>
              </a:ext>
            </a:extLst>
          </p:cNvPr>
          <p:cNvSpPr txBox="1"/>
          <p:nvPr/>
        </p:nvSpPr>
        <p:spPr>
          <a:xfrm>
            <a:off x="5486400" y="4262735"/>
            <a:ext cx="1322115"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Fallen Comrade Table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Ceremony Virtual</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 (5/25)</a:t>
            </a:r>
          </a:p>
        </p:txBody>
      </p:sp>
      <p:sp>
        <p:nvSpPr>
          <p:cNvPr id="41" name="Isosceles Triangle 40">
            <a:extLst>
              <a:ext uri="{FF2B5EF4-FFF2-40B4-BE49-F238E27FC236}">
                <a16:creationId xmlns:a16="http://schemas.microsoft.com/office/drawing/2014/main" id="{A97199E9-5C33-49CC-8ACE-00C7879C51CE}"/>
              </a:ext>
            </a:extLst>
          </p:cNvPr>
          <p:cNvSpPr/>
          <p:nvPr/>
        </p:nvSpPr>
        <p:spPr>
          <a:xfrm rot="14343583">
            <a:off x="8758874" y="4138120"/>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2" name="Isosceles Triangle 41">
            <a:extLst>
              <a:ext uri="{FF2B5EF4-FFF2-40B4-BE49-F238E27FC236}">
                <a16:creationId xmlns:a16="http://schemas.microsoft.com/office/drawing/2014/main" id="{59777AFF-99AD-48C2-A9BD-4A65AC0EAED4}"/>
              </a:ext>
            </a:extLst>
          </p:cNvPr>
          <p:cNvSpPr/>
          <p:nvPr/>
        </p:nvSpPr>
        <p:spPr>
          <a:xfrm rot="14343583">
            <a:off x="5957791" y="4138120"/>
            <a:ext cx="190230" cy="163391"/>
          </a:xfrm>
          <a:prstGeom prst="triangle">
            <a:avLst/>
          </a:prstGeom>
          <a:solidFill>
            <a:schemeClr val="bg1">
              <a:lumMod val="50000"/>
            </a:schemeClr>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3" name="TextBox 42">
            <a:extLst>
              <a:ext uri="{FF2B5EF4-FFF2-40B4-BE49-F238E27FC236}">
                <a16:creationId xmlns:a16="http://schemas.microsoft.com/office/drawing/2014/main" id="{AD9FAE03-3AF0-40E4-9915-09F98B5F06D9}"/>
              </a:ext>
            </a:extLst>
          </p:cNvPr>
          <p:cNvSpPr txBox="1"/>
          <p:nvPr/>
        </p:nvSpPr>
        <p:spPr>
          <a:xfrm>
            <a:off x="6633326" y="4278996"/>
            <a:ext cx="1178731"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America’s </a:t>
            </a:r>
            <a:r>
              <a:rPr kumimoji="0" lang="en-US" sz="800" b="1" i="0" u="none" strike="noStrike" kern="1200" cap="none" spc="0" normalizeH="0" baseline="0" noProof="0" dirty="0" err="1">
                <a:ln>
                  <a:noFill/>
                </a:ln>
                <a:solidFill>
                  <a:srgbClr val="000000"/>
                </a:solidFill>
                <a:effectLst/>
                <a:uLnTx/>
                <a:uFillTx/>
                <a:latin typeface="Century Gothic"/>
                <a:ea typeface="+mn-ea"/>
                <a:cs typeface="+mn-cs"/>
              </a:rPr>
              <a:t>Bday</a:t>
            </a:r>
            <a:r>
              <a:rPr kumimoji="0" lang="en-US" sz="800" b="1" i="0" u="none" strike="noStrike" kern="1200" cap="none" spc="0" normalizeH="0" baseline="0" noProof="0" dirty="0">
                <a:ln>
                  <a:noFill/>
                </a:ln>
                <a:solidFill>
                  <a:srgbClr val="000000"/>
                </a:solidFill>
                <a:effectLst/>
                <a:uLnTx/>
                <a:uFillTx/>
                <a:latin typeface="Century Gothic"/>
                <a:ea typeface="+mn-ea"/>
                <a:cs typeface="+mn-cs"/>
              </a:rPr>
              <a:t> Celebration – 7/1</a:t>
            </a:r>
          </a:p>
        </p:txBody>
      </p:sp>
      <p:sp>
        <p:nvSpPr>
          <p:cNvPr id="46" name="Isosceles Triangle 45">
            <a:extLst>
              <a:ext uri="{FF2B5EF4-FFF2-40B4-BE49-F238E27FC236}">
                <a16:creationId xmlns:a16="http://schemas.microsoft.com/office/drawing/2014/main" id="{9F1BC48C-2CA1-4DC4-BBD9-6607D1EE500C}"/>
              </a:ext>
            </a:extLst>
          </p:cNvPr>
          <p:cNvSpPr/>
          <p:nvPr/>
        </p:nvSpPr>
        <p:spPr>
          <a:xfrm rot="14343583">
            <a:off x="6988603" y="4138120"/>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7" name="Isosceles Triangle 46">
            <a:extLst>
              <a:ext uri="{FF2B5EF4-FFF2-40B4-BE49-F238E27FC236}">
                <a16:creationId xmlns:a16="http://schemas.microsoft.com/office/drawing/2014/main" id="{4BD33741-CDB8-4A89-9711-687228F6D88F}"/>
              </a:ext>
            </a:extLst>
          </p:cNvPr>
          <p:cNvSpPr/>
          <p:nvPr/>
        </p:nvSpPr>
        <p:spPr>
          <a:xfrm rot="14343583">
            <a:off x="10397994" y="4138120"/>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0" name="Isosceles Triangle 49">
            <a:extLst>
              <a:ext uri="{FF2B5EF4-FFF2-40B4-BE49-F238E27FC236}">
                <a16:creationId xmlns:a16="http://schemas.microsoft.com/office/drawing/2014/main" id="{C42B6F37-4E36-4CC8-B8E1-4EDDC034FBB6}"/>
              </a:ext>
            </a:extLst>
          </p:cNvPr>
          <p:cNvSpPr/>
          <p:nvPr/>
        </p:nvSpPr>
        <p:spPr>
          <a:xfrm rot="14343583">
            <a:off x="3138711" y="1718289"/>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1" name="TextBox 50">
            <a:extLst>
              <a:ext uri="{FF2B5EF4-FFF2-40B4-BE49-F238E27FC236}">
                <a16:creationId xmlns:a16="http://schemas.microsoft.com/office/drawing/2014/main" id="{24ED4190-7144-4EF4-821D-E847CF525073}"/>
              </a:ext>
            </a:extLst>
          </p:cNvPr>
          <p:cNvSpPr txBox="1"/>
          <p:nvPr/>
        </p:nvSpPr>
        <p:spPr>
          <a:xfrm>
            <a:off x="2707469" y="1795046"/>
            <a:ext cx="1178731"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UC Davis Networking Event</a:t>
            </a:r>
          </a:p>
        </p:txBody>
      </p:sp>
      <p:sp>
        <p:nvSpPr>
          <p:cNvPr id="52" name="Star: 5 Points 51">
            <a:extLst>
              <a:ext uri="{FF2B5EF4-FFF2-40B4-BE49-F238E27FC236}">
                <a16:creationId xmlns:a16="http://schemas.microsoft.com/office/drawing/2014/main" id="{D04BC9C8-AC67-4163-B755-2A012BE135C7}"/>
              </a:ext>
            </a:extLst>
          </p:cNvPr>
          <p:cNvSpPr/>
          <p:nvPr/>
        </p:nvSpPr>
        <p:spPr>
          <a:xfrm>
            <a:off x="4033138" y="5890772"/>
            <a:ext cx="215125" cy="194651"/>
          </a:xfrm>
          <a:prstGeom prst="star5">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3" name="TextBox 52">
            <a:extLst>
              <a:ext uri="{FF2B5EF4-FFF2-40B4-BE49-F238E27FC236}">
                <a16:creationId xmlns:a16="http://schemas.microsoft.com/office/drawing/2014/main" id="{BD459334-3C08-442C-9F53-6F46A1BB2DB2}"/>
              </a:ext>
            </a:extLst>
          </p:cNvPr>
          <p:cNvSpPr txBox="1"/>
          <p:nvPr/>
        </p:nvSpPr>
        <p:spPr>
          <a:xfrm>
            <a:off x="3669294" y="6022927"/>
            <a:ext cx="1021727"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ESGR Freedom Award - TBD</a:t>
            </a:r>
          </a:p>
        </p:txBody>
      </p:sp>
      <p:sp>
        <p:nvSpPr>
          <p:cNvPr id="54" name="Star: 5 Points 53">
            <a:extLst>
              <a:ext uri="{FF2B5EF4-FFF2-40B4-BE49-F238E27FC236}">
                <a16:creationId xmlns:a16="http://schemas.microsoft.com/office/drawing/2014/main" id="{BA49BB66-0A48-46C8-8A7F-734A8DE26411}"/>
              </a:ext>
            </a:extLst>
          </p:cNvPr>
          <p:cNvSpPr/>
          <p:nvPr/>
        </p:nvSpPr>
        <p:spPr>
          <a:xfrm>
            <a:off x="6478876" y="5902124"/>
            <a:ext cx="215125" cy="194651"/>
          </a:xfrm>
          <a:prstGeom prst="star5">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5" name="TextBox 54">
            <a:extLst>
              <a:ext uri="{FF2B5EF4-FFF2-40B4-BE49-F238E27FC236}">
                <a16:creationId xmlns:a16="http://schemas.microsoft.com/office/drawing/2014/main" id="{CEE6BB07-923C-4C1A-BBB0-CF912533AF99}"/>
              </a:ext>
            </a:extLst>
          </p:cNvPr>
          <p:cNvSpPr txBox="1"/>
          <p:nvPr/>
        </p:nvSpPr>
        <p:spPr>
          <a:xfrm>
            <a:off x="5979644" y="6058014"/>
            <a:ext cx="129951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Military Friendly Survey  Re-Submission – June </a:t>
            </a:r>
          </a:p>
        </p:txBody>
      </p:sp>
      <p:sp>
        <p:nvSpPr>
          <p:cNvPr id="56" name="Isosceles Triangle 55">
            <a:extLst>
              <a:ext uri="{FF2B5EF4-FFF2-40B4-BE49-F238E27FC236}">
                <a16:creationId xmlns:a16="http://schemas.microsoft.com/office/drawing/2014/main" id="{FB453246-1435-4C58-9DCC-2554976160ED}"/>
              </a:ext>
            </a:extLst>
          </p:cNvPr>
          <p:cNvSpPr/>
          <p:nvPr/>
        </p:nvSpPr>
        <p:spPr>
          <a:xfrm rot="7067189" flipH="1">
            <a:off x="5696801" y="3176200"/>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8" name="TextBox 57">
            <a:extLst>
              <a:ext uri="{FF2B5EF4-FFF2-40B4-BE49-F238E27FC236}">
                <a16:creationId xmlns:a16="http://schemas.microsoft.com/office/drawing/2014/main" id="{DCD52F02-F45B-44F5-8AD8-131A63B84C3E}"/>
              </a:ext>
            </a:extLst>
          </p:cNvPr>
          <p:cNvSpPr txBox="1"/>
          <p:nvPr/>
        </p:nvSpPr>
        <p:spPr>
          <a:xfrm>
            <a:off x="9911215" y="2492527"/>
            <a:ext cx="1378512"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New Veteran Employee</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Mentorship Program</a:t>
            </a:r>
          </a:p>
        </p:txBody>
      </p:sp>
      <p:sp>
        <p:nvSpPr>
          <p:cNvPr id="59" name="Isosceles Triangle 58">
            <a:extLst>
              <a:ext uri="{FF2B5EF4-FFF2-40B4-BE49-F238E27FC236}">
                <a16:creationId xmlns:a16="http://schemas.microsoft.com/office/drawing/2014/main" id="{303D3739-866B-4009-9D75-2D296ACEE8CD}"/>
              </a:ext>
            </a:extLst>
          </p:cNvPr>
          <p:cNvSpPr/>
          <p:nvPr/>
        </p:nvSpPr>
        <p:spPr>
          <a:xfrm rot="14343583">
            <a:off x="10387396" y="2384316"/>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9" name="TextBox 48">
            <a:extLst>
              <a:ext uri="{FF2B5EF4-FFF2-40B4-BE49-F238E27FC236}">
                <a16:creationId xmlns:a16="http://schemas.microsoft.com/office/drawing/2014/main" id="{D42A2ED8-682B-4A77-936F-F9586C087637}"/>
              </a:ext>
            </a:extLst>
          </p:cNvPr>
          <p:cNvSpPr txBox="1"/>
          <p:nvPr/>
        </p:nvSpPr>
        <p:spPr>
          <a:xfrm>
            <a:off x="6421493" y="3276600"/>
            <a:ext cx="1178731" cy="33855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Blue Star Families Summer Boxes</a:t>
            </a:r>
          </a:p>
        </p:txBody>
      </p:sp>
      <p:sp>
        <p:nvSpPr>
          <p:cNvPr id="57" name="Isosceles Triangle 56">
            <a:extLst>
              <a:ext uri="{FF2B5EF4-FFF2-40B4-BE49-F238E27FC236}">
                <a16:creationId xmlns:a16="http://schemas.microsoft.com/office/drawing/2014/main" id="{B1C5A1FD-491D-4D98-8989-1182E135832A}"/>
              </a:ext>
            </a:extLst>
          </p:cNvPr>
          <p:cNvSpPr/>
          <p:nvPr/>
        </p:nvSpPr>
        <p:spPr>
          <a:xfrm rot="7293698" flipH="1">
            <a:off x="4476510" y="2398957"/>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defRPr/>
            </a:pPr>
            <a:endParaRPr lang="en-US">
              <a:solidFill>
                <a:prstClr val="white"/>
              </a:solidFill>
              <a:latin typeface="Century Gothic"/>
            </a:endParaRPr>
          </a:p>
        </p:txBody>
      </p:sp>
      <p:sp>
        <p:nvSpPr>
          <p:cNvPr id="60" name="TextBox 59">
            <a:extLst>
              <a:ext uri="{FF2B5EF4-FFF2-40B4-BE49-F238E27FC236}">
                <a16:creationId xmlns:a16="http://schemas.microsoft.com/office/drawing/2014/main" id="{DCDACC0F-9586-413A-B1CB-1F1100DFAF5E}"/>
              </a:ext>
            </a:extLst>
          </p:cNvPr>
          <p:cNvSpPr txBox="1"/>
          <p:nvPr/>
        </p:nvSpPr>
        <p:spPr>
          <a:xfrm>
            <a:off x="3830660" y="2464081"/>
            <a:ext cx="1378512" cy="338554"/>
          </a:xfrm>
          <a:prstGeom prst="rect">
            <a:avLst/>
          </a:prstGeom>
          <a:noFill/>
        </p:spPr>
        <p:txBody>
          <a:bodyPr wrap="square" rtlCol="0">
            <a:spAutoFit/>
          </a:bodyPr>
          <a:lstStyle/>
          <a:p>
            <a:pPr algn="ctr" defTabSz="457200">
              <a:defRPr/>
            </a:pPr>
            <a:r>
              <a:rPr lang="en-US" sz="800" b="1" dirty="0">
                <a:solidFill>
                  <a:srgbClr val="000000"/>
                </a:solidFill>
                <a:latin typeface="Century Gothic"/>
              </a:rPr>
              <a:t>Focus Group</a:t>
            </a:r>
          </a:p>
          <a:p>
            <a:pPr algn="ctr" defTabSz="457200">
              <a:defRPr/>
            </a:pPr>
            <a:r>
              <a:rPr lang="en-US" sz="800" b="1" dirty="0">
                <a:solidFill>
                  <a:srgbClr val="000000"/>
                </a:solidFill>
                <a:latin typeface="Century Gothic"/>
              </a:rPr>
              <a:t>San Diego/WDH</a:t>
            </a:r>
          </a:p>
        </p:txBody>
      </p:sp>
      <p:sp>
        <p:nvSpPr>
          <p:cNvPr id="61" name="Isosceles Triangle 60">
            <a:extLst>
              <a:ext uri="{FF2B5EF4-FFF2-40B4-BE49-F238E27FC236}">
                <a16:creationId xmlns:a16="http://schemas.microsoft.com/office/drawing/2014/main" id="{A871A9DB-6815-435E-AA01-B2C800FE8C0A}"/>
              </a:ext>
            </a:extLst>
          </p:cNvPr>
          <p:cNvSpPr/>
          <p:nvPr/>
        </p:nvSpPr>
        <p:spPr>
          <a:xfrm rot="7065938" flipH="1">
            <a:off x="6942714" y="2416476"/>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defRPr/>
            </a:pPr>
            <a:endParaRPr lang="en-US">
              <a:solidFill>
                <a:prstClr val="white"/>
              </a:solidFill>
              <a:latin typeface="Century Gothic"/>
            </a:endParaRPr>
          </a:p>
        </p:txBody>
      </p:sp>
      <p:sp>
        <p:nvSpPr>
          <p:cNvPr id="62" name="TextBox 61">
            <a:extLst>
              <a:ext uri="{FF2B5EF4-FFF2-40B4-BE49-F238E27FC236}">
                <a16:creationId xmlns:a16="http://schemas.microsoft.com/office/drawing/2014/main" id="{24C29119-C02B-4E3A-A1F3-D0CD5AD7906A}"/>
              </a:ext>
            </a:extLst>
          </p:cNvPr>
          <p:cNvSpPr txBox="1"/>
          <p:nvPr/>
        </p:nvSpPr>
        <p:spPr>
          <a:xfrm>
            <a:off x="6348573" y="2492484"/>
            <a:ext cx="1378512" cy="338554"/>
          </a:xfrm>
          <a:prstGeom prst="rect">
            <a:avLst/>
          </a:prstGeom>
          <a:noFill/>
        </p:spPr>
        <p:txBody>
          <a:bodyPr wrap="square" rtlCol="0">
            <a:spAutoFit/>
          </a:bodyPr>
          <a:lstStyle/>
          <a:p>
            <a:pPr algn="ctr" defTabSz="457200">
              <a:defRPr/>
            </a:pPr>
            <a:r>
              <a:rPr lang="en-US" sz="800" b="1" dirty="0">
                <a:solidFill>
                  <a:srgbClr val="000000"/>
                </a:solidFill>
                <a:latin typeface="Century Gothic"/>
              </a:rPr>
              <a:t>Focus Group</a:t>
            </a:r>
          </a:p>
          <a:p>
            <a:pPr algn="ctr" defTabSz="457200">
              <a:defRPr/>
            </a:pPr>
            <a:r>
              <a:rPr lang="en-US" sz="800" b="1" dirty="0">
                <a:solidFill>
                  <a:srgbClr val="000000"/>
                </a:solidFill>
                <a:latin typeface="Century Gothic"/>
              </a:rPr>
              <a:t>Redding/Lodi</a:t>
            </a:r>
          </a:p>
        </p:txBody>
      </p:sp>
      <p:sp>
        <p:nvSpPr>
          <p:cNvPr id="68" name="Isosceles Triangle 67">
            <a:extLst>
              <a:ext uri="{FF2B5EF4-FFF2-40B4-BE49-F238E27FC236}">
                <a16:creationId xmlns:a16="http://schemas.microsoft.com/office/drawing/2014/main" id="{65384A31-0EA4-4484-9762-2ED3525EC8D6}"/>
              </a:ext>
            </a:extLst>
          </p:cNvPr>
          <p:cNvSpPr/>
          <p:nvPr/>
        </p:nvSpPr>
        <p:spPr>
          <a:xfrm flipH="1">
            <a:off x="9354931" y="2351209"/>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defRPr/>
            </a:pPr>
            <a:endParaRPr lang="en-US" dirty="0">
              <a:solidFill>
                <a:prstClr val="white"/>
              </a:solidFill>
              <a:latin typeface="Century Gothic"/>
            </a:endParaRPr>
          </a:p>
        </p:txBody>
      </p:sp>
      <p:sp>
        <p:nvSpPr>
          <p:cNvPr id="69" name="TextBox 68">
            <a:extLst>
              <a:ext uri="{FF2B5EF4-FFF2-40B4-BE49-F238E27FC236}">
                <a16:creationId xmlns:a16="http://schemas.microsoft.com/office/drawing/2014/main" id="{29A6EA51-DDCA-438B-982D-9F60323A3D83}"/>
              </a:ext>
            </a:extLst>
          </p:cNvPr>
          <p:cNvSpPr txBox="1"/>
          <p:nvPr/>
        </p:nvSpPr>
        <p:spPr>
          <a:xfrm>
            <a:off x="8740791" y="2482849"/>
            <a:ext cx="1378512" cy="338554"/>
          </a:xfrm>
          <a:prstGeom prst="rect">
            <a:avLst/>
          </a:prstGeom>
          <a:noFill/>
        </p:spPr>
        <p:txBody>
          <a:bodyPr wrap="square" rtlCol="0">
            <a:spAutoFit/>
          </a:bodyPr>
          <a:lstStyle/>
          <a:p>
            <a:pPr algn="ctr" defTabSz="457200">
              <a:defRPr/>
            </a:pPr>
            <a:r>
              <a:rPr lang="en-US" sz="800" b="1" dirty="0">
                <a:solidFill>
                  <a:srgbClr val="000000"/>
                </a:solidFill>
                <a:latin typeface="Century Gothic"/>
              </a:rPr>
              <a:t>Focus Group</a:t>
            </a:r>
          </a:p>
          <a:p>
            <a:pPr algn="ctr" defTabSz="457200">
              <a:defRPr/>
            </a:pPr>
            <a:r>
              <a:rPr lang="en-US" sz="800" b="1" dirty="0">
                <a:solidFill>
                  <a:srgbClr val="000000"/>
                </a:solidFill>
                <a:latin typeface="Century Gothic"/>
              </a:rPr>
              <a:t>Oakland/EDH</a:t>
            </a:r>
          </a:p>
        </p:txBody>
      </p:sp>
      <p:grpSp>
        <p:nvGrpSpPr>
          <p:cNvPr id="73" name="Group 72">
            <a:extLst>
              <a:ext uri="{FF2B5EF4-FFF2-40B4-BE49-F238E27FC236}">
                <a16:creationId xmlns:a16="http://schemas.microsoft.com/office/drawing/2014/main" id="{FDAB5E08-2987-489A-AAE3-EC51F8BF79EC}"/>
              </a:ext>
            </a:extLst>
          </p:cNvPr>
          <p:cNvGrpSpPr/>
          <p:nvPr/>
        </p:nvGrpSpPr>
        <p:grpSpPr>
          <a:xfrm>
            <a:off x="5812292" y="1211841"/>
            <a:ext cx="740908" cy="5694188"/>
            <a:chOff x="6005391" y="1211841"/>
            <a:chExt cx="740908" cy="5694188"/>
          </a:xfrm>
        </p:grpSpPr>
        <p:cxnSp>
          <p:nvCxnSpPr>
            <p:cNvPr id="74" name="Straight Connector 73">
              <a:extLst>
                <a:ext uri="{FF2B5EF4-FFF2-40B4-BE49-F238E27FC236}">
                  <a16:creationId xmlns:a16="http://schemas.microsoft.com/office/drawing/2014/main" id="{6DDF6D79-E00F-4F58-B0C9-1D5AE0F269E5}"/>
                </a:ext>
              </a:extLst>
            </p:cNvPr>
            <p:cNvCxnSpPr>
              <a:cxnSpLocks/>
            </p:cNvCxnSpPr>
            <p:nvPr/>
          </p:nvCxnSpPr>
          <p:spPr>
            <a:xfrm flipH="1">
              <a:off x="6388711" y="1211841"/>
              <a:ext cx="5797" cy="5245475"/>
            </a:xfrm>
            <a:prstGeom prst="line">
              <a:avLst/>
            </a:prstGeom>
          </p:spPr>
          <p:style>
            <a:lnRef idx="1">
              <a:schemeClr val="accent4"/>
            </a:lnRef>
            <a:fillRef idx="0">
              <a:schemeClr val="accent4"/>
            </a:fillRef>
            <a:effectRef idx="0">
              <a:schemeClr val="accent4"/>
            </a:effectRef>
            <a:fontRef idx="minor">
              <a:schemeClr val="tx1"/>
            </a:fontRef>
          </p:style>
        </p:cxnSp>
        <p:sp>
          <p:nvSpPr>
            <p:cNvPr id="75" name="TextBox 74">
              <a:extLst>
                <a:ext uri="{FF2B5EF4-FFF2-40B4-BE49-F238E27FC236}">
                  <a16:creationId xmlns:a16="http://schemas.microsoft.com/office/drawing/2014/main" id="{C2C8FF4A-0C9F-4068-B40C-CBE6C87F73D0}"/>
                </a:ext>
              </a:extLst>
            </p:cNvPr>
            <p:cNvSpPr txBox="1"/>
            <p:nvPr/>
          </p:nvSpPr>
          <p:spPr>
            <a:xfrm>
              <a:off x="6005391" y="6398198"/>
              <a:ext cx="740908" cy="507831"/>
            </a:xfrm>
            <a:prstGeom prst="rect">
              <a:avLst/>
            </a:prstGeom>
            <a:noFill/>
          </p:spPr>
          <p:txBody>
            <a:bodyPr wrap="none" rtlCol="0">
              <a:spAutoFit/>
            </a:bodyPr>
            <a:lstStyle/>
            <a:p>
              <a:pPr algn="ctr">
                <a:defRPr/>
              </a:pPr>
              <a:r>
                <a:rPr lang="en-US" sz="900" dirty="0">
                  <a:solidFill>
                    <a:srgbClr val="000000"/>
                  </a:solidFill>
                  <a:latin typeface="Century Gothic"/>
                </a:rPr>
                <a:t>Memorial </a:t>
              </a:r>
            </a:p>
            <a:p>
              <a:pPr algn="ctr">
                <a:defRPr/>
              </a:pPr>
              <a:r>
                <a:rPr lang="en-US" sz="900" dirty="0">
                  <a:solidFill>
                    <a:srgbClr val="000000"/>
                  </a:solidFill>
                  <a:latin typeface="Century Gothic"/>
                </a:rPr>
                <a:t>Day </a:t>
              </a:r>
            </a:p>
            <a:p>
              <a:pPr algn="ctr">
                <a:defRPr/>
              </a:pPr>
              <a:r>
                <a:rPr lang="en-US" sz="900" dirty="0">
                  <a:solidFill>
                    <a:srgbClr val="000000"/>
                  </a:solidFill>
                  <a:latin typeface="Century Gothic"/>
                </a:rPr>
                <a:t>(5/31)</a:t>
              </a:r>
            </a:p>
          </p:txBody>
        </p:sp>
      </p:grpSp>
      <p:grpSp>
        <p:nvGrpSpPr>
          <p:cNvPr id="76" name="Group 75">
            <a:extLst>
              <a:ext uri="{FF2B5EF4-FFF2-40B4-BE49-F238E27FC236}">
                <a16:creationId xmlns:a16="http://schemas.microsoft.com/office/drawing/2014/main" id="{C395F993-19B3-4007-AE3D-3FD4453F779F}"/>
              </a:ext>
            </a:extLst>
          </p:cNvPr>
          <p:cNvGrpSpPr/>
          <p:nvPr/>
        </p:nvGrpSpPr>
        <p:grpSpPr>
          <a:xfrm>
            <a:off x="6629400" y="1257630"/>
            <a:ext cx="1034257" cy="5686828"/>
            <a:chOff x="6684682" y="1219201"/>
            <a:chExt cx="1034257" cy="5686828"/>
          </a:xfrm>
        </p:grpSpPr>
        <p:cxnSp>
          <p:nvCxnSpPr>
            <p:cNvPr id="77" name="Straight Connector 76">
              <a:extLst>
                <a:ext uri="{FF2B5EF4-FFF2-40B4-BE49-F238E27FC236}">
                  <a16:creationId xmlns:a16="http://schemas.microsoft.com/office/drawing/2014/main" id="{502B78E8-966E-4A91-94CC-FDF411EFE690}"/>
                </a:ext>
              </a:extLst>
            </p:cNvPr>
            <p:cNvCxnSpPr>
              <a:cxnSpLocks/>
            </p:cNvCxnSpPr>
            <p:nvPr/>
          </p:nvCxnSpPr>
          <p:spPr>
            <a:xfrm flipH="1">
              <a:off x="7173791" y="1219201"/>
              <a:ext cx="15718" cy="5238115"/>
            </a:xfrm>
            <a:prstGeom prst="line">
              <a:avLst/>
            </a:prstGeom>
          </p:spPr>
          <p:style>
            <a:lnRef idx="1">
              <a:schemeClr val="accent4"/>
            </a:lnRef>
            <a:fillRef idx="0">
              <a:schemeClr val="accent4"/>
            </a:fillRef>
            <a:effectRef idx="0">
              <a:schemeClr val="accent4"/>
            </a:effectRef>
            <a:fontRef idx="minor">
              <a:schemeClr val="tx1"/>
            </a:fontRef>
          </p:style>
        </p:cxnSp>
        <p:sp>
          <p:nvSpPr>
            <p:cNvPr id="78" name="TextBox 77">
              <a:extLst>
                <a:ext uri="{FF2B5EF4-FFF2-40B4-BE49-F238E27FC236}">
                  <a16:creationId xmlns:a16="http://schemas.microsoft.com/office/drawing/2014/main" id="{DE2B9E83-BD26-4891-BBD7-5691F5A10EDD}"/>
                </a:ext>
              </a:extLst>
            </p:cNvPr>
            <p:cNvSpPr txBox="1"/>
            <p:nvPr/>
          </p:nvSpPr>
          <p:spPr>
            <a:xfrm>
              <a:off x="6684682" y="6398198"/>
              <a:ext cx="1034257" cy="507831"/>
            </a:xfrm>
            <a:prstGeom prst="rect">
              <a:avLst/>
            </a:prstGeom>
            <a:noFill/>
          </p:spPr>
          <p:txBody>
            <a:bodyPr wrap="none" rtlCol="0">
              <a:spAutoFit/>
            </a:bodyPr>
            <a:lstStyle/>
            <a:p>
              <a:pPr algn="ctr">
                <a:defRPr/>
              </a:pPr>
              <a:r>
                <a:rPr lang="en-US" sz="900" dirty="0">
                  <a:solidFill>
                    <a:srgbClr val="000000"/>
                  </a:solidFill>
                  <a:latin typeface="Century Gothic"/>
                </a:rPr>
                <a:t>Independence</a:t>
              </a:r>
            </a:p>
            <a:p>
              <a:pPr algn="ctr">
                <a:defRPr/>
              </a:pPr>
              <a:r>
                <a:rPr lang="en-US" sz="900" dirty="0">
                  <a:solidFill>
                    <a:srgbClr val="000000"/>
                  </a:solidFill>
                  <a:latin typeface="Century Gothic"/>
                </a:rPr>
                <a:t> Day</a:t>
              </a:r>
            </a:p>
            <a:p>
              <a:pPr algn="ctr">
                <a:defRPr/>
              </a:pPr>
              <a:r>
                <a:rPr lang="en-US" sz="900" dirty="0">
                  <a:solidFill>
                    <a:srgbClr val="000000"/>
                  </a:solidFill>
                  <a:latin typeface="Century Gothic"/>
                </a:rPr>
                <a:t>(7/4)</a:t>
              </a:r>
            </a:p>
          </p:txBody>
        </p:sp>
      </p:grpSp>
      <p:grpSp>
        <p:nvGrpSpPr>
          <p:cNvPr id="80" name="Group 79">
            <a:extLst>
              <a:ext uri="{FF2B5EF4-FFF2-40B4-BE49-F238E27FC236}">
                <a16:creationId xmlns:a16="http://schemas.microsoft.com/office/drawing/2014/main" id="{9B9E1BA7-3DA0-4648-834E-677672AD316E}"/>
              </a:ext>
            </a:extLst>
          </p:cNvPr>
          <p:cNvGrpSpPr/>
          <p:nvPr/>
        </p:nvGrpSpPr>
        <p:grpSpPr>
          <a:xfrm>
            <a:off x="8601865" y="1211841"/>
            <a:ext cx="542135" cy="5704756"/>
            <a:chOff x="8061736" y="1211841"/>
            <a:chExt cx="542135" cy="5704756"/>
          </a:xfrm>
        </p:grpSpPr>
        <p:cxnSp>
          <p:nvCxnSpPr>
            <p:cNvPr id="81" name="Straight Connector 80">
              <a:extLst>
                <a:ext uri="{FF2B5EF4-FFF2-40B4-BE49-F238E27FC236}">
                  <a16:creationId xmlns:a16="http://schemas.microsoft.com/office/drawing/2014/main" id="{745C8027-42E6-4949-8C95-FE2C808A68F0}"/>
                </a:ext>
              </a:extLst>
            </p:cNvPr>
            <p:cNvCxnSpPr>
              <a:cxnSpLocks/>
            </p:cNvCxnSpPr>
            <p:nvPr/>
          </p:nvCxnSpPr>
          <p:spPr>
            <a:xfrm>
              <a:off x="8342190" y="1211841"/>
              <a:ext cx="0" cy="5245475"/>
            </a:xfrm>
            <a:prstGeom prst="line">
              <a:avLst/>
            </a:prstGeom>
          </p:spPr>
          <p:style>
            <a:lnRef idx="1">
              <a:schemeClr val="accent4"/>
            </a:lnRef>
            <a:fillRef idx="0">
              <a:schemeClr val="accent4"/>
            </a:fillRef>
            <a:effectRef idx="0">
              <a:schemeClr val="accent4"/>
            </a:effectRef>
            <a:fontRef idx="minor">
              <a:schemeClr val="tx1"/>
            </a:fontRef>
          </p:style>
        </p:cxnSp>
        <p:sp>
          <p:nvSpPr>
            <p:cNvPr id="82" name="TextBox 81">
              <a:extLst>
                <a:ext uri="{FF2B5EF4-FFF2-40B4-BE49-F238E27FC236}">
                  <a16:creationId xmlns:a16="http://schemas.microsoft.com/office/drawing/2014/main" id="{A2EC0BD3-C780-49D8-9BF3-B71F159C60DD}"/>
                </a:ext>
              </a:extLst>
            </p:cNvPr>
            <p:cNvSpPr txBox="1"/>
            <p:nvPr/>
          </p:nvSpPr>
          <p:spPr>
            <a:xfrm>
              <a:off x="8061736" y="6408766"/>
              <a:ext cx="542135" cy="507831"/>
            </a:xfrm>
            <a:prstGeom prst="rect">
              <a:avLst/>
            </a:prstGeom>
            <a:noFill/>
          </p:spPr>
          <p:txBody>
            <a:bodyPr wrap="none" rtlCol="0">
              <a:spAutoFit/>
            </a:bodyPr>
            <a:lstStyle/>
            <a:p>
              <a:pPr algn="ctr">
                <a:defRPr/>
              </a:pPr>
              <a:r>
                <a:rPr lang="en-US" sz="900" dirty="0">
                  <a:solidFill>
                    <a:srgbClr val="000000"/>
                  </a:solidFill>
                  <a:latin typeface="Century Gothic"/>
                </a:rPr>
                <a:t>Patriot</a:t>
              </a:r>
            </a:p>
            <a:p>
              <a:pPr algn="ctr">
                <a:defRPr/>
              </a:pPr>
              <a:r>
                <a:rPr lang="en-US" sz="900" dirty="0">
                  <a:solidFill>
                    <a:srgbClr val="000000"/>
                  </a:solidFill>
                  <a:latin typeface="Century Gothic"/>
                </a:rPr>
                <a:t> Day</a:t>
              </a:r>
            </a:p>
            <a:p>
              <a:pPr algn="ctr">
                <a:defRPr/>
              </a:pPr>
              <a:r>
                <a:rPr lang="en-US" sz="900" dirty="0">
                  <a:solidFill>
                    <a:srgbClr val="000000"/>
                  </a:solidFill>
                  <a:latin typeface="Century Gothic"/>
                </a:rPr>
                <a:t>(9/11)</a:t>
              </a:r>
            </a:p>
          </p:txBody>
        </p:sp>
      </p:grpSp>
      <p:grpSp>
        <p:nvGrpSpPr>
          <p:cNvPr id="83" name="Group 82">
            <a:extLst>
              <a:ext uri="{FF2B5EF4-FFF2-40B4-BE49-F238E27FC236}">
                <a16:creationId xmlns:a16="http://schemas.microsoft.com/office/drawing/2014/main" id="{2150FF7E-B8F0-4BD1-81BE-CE9A9BCC37AE}"/>
              </a:ext>
            </a:extLst>
          </p:cNvPr>
          <p:cNvGrpSpPr/>
          <p:nvPr/>
        </p:nvGrpSpPr>
        <p:grpSpPr>
          <a:xfrm>
            <a:off x="10210800" y="1219201"/>
            <a:ext cx="724878" cy="5689430"/>
            <a:chOff x="9073833" y="1219201"/>
            <a:chExt cx="724878" cy="5689430"/>
          </a:xfrm>
        </p:grpSpPr>
        <p:cxnSp>
          <p:nvCxnSpPr>
            <p:cNvPr id="84" name="Straight Connector 83">
              <a:extLst>
                <a:ext uri="{FF2B5EF4-FFF2-40B4-BE49-F238E27FC236}">
                  <a16:creationId xmlns:a16="http://schemas.microsoft.com/office/drawing/2014/main" id="{07AEB7F0-7076-48C5-947D-0A6CEB95416D}"/>
                </a:ext>
              </a:extLst>
            </p:cNvPr>
            <p:cNvCxnSpPr>
              <a:cxnSpLocks/>
            </p:cNvCxnSpPr>
            <p:nvPr/>
          </p:nvCxnSpPr>
          <p:spPr>
            <a:xfrm>
              <a:off x="9436344" y="1219201"/>
              <a:ext cx="0" cy="5238115"/>
            </a:xfrm>
            <a:prstGeom prst="line">
              <a:avLst/>
            </a:prstGeom>
          </p:spPr>
          <p:style>
            <a:lnRef idx="1">
              <a:schemeClr val="accent4"/>
            </a:lnRef>
            <a:fillRef idx="0">
              <a:schemeClr val="accent4"/>
            </a:fillRef>
            <a:effectRef idx="0">
              <a:schemeClr val="accent4"/>
            </a:effectRef>
            <a:fontRef idx="minor">
              <a:schemeClr val="tx1"/>
            </a:fontRef>
          </p:style>
        </p:cxnSp>
        <p:sp>
          <p:nvSpPr>
            <p:cNvPr id="85" name="TextBox 84">
              <a:extLst>
                <a:ext uri="{FF2B5EF4-FFF2-40B4-BE49-F238E27FC236}">
                  <a16:creationId xmlns:a16="http://schemas.microsoft.com/office/drawing/2014/main" id="{1955E439-D29B-48BC-8DE3-F36310CF40E3}"/>
                </a:ext>
              </a:extLst>
            </p:cNvPr>
            <p:cNvSpPr txBox="1"/>
            <p:nvPr/>
          </p:nvSpPr>
          <p:spPr>
            <a:xfrm>
              <a:off x="9073833" y="6400800"/>
              <a:ext cx="724878" cy="507831"/>
            </a:xfrm>
            <a:prstGeom prst="rect">
              <a:avLst/>
            </a:prstGeom>
            <a:noFill/>
          </p:spPr>
          <p:txBody>
            <a:bodyPr wrap="none" rtlCol="0">
              <a:spAutoFit/>
            </a:bodyPr>
            <a:lstStyle/>
            <a:p>
              <a:pPr algn="ctr">
                <a:defRPr/>
              </a:pPr>
              <a:r>
                <a:rPr lang="en-US" sz="900" dirty="0">
                  <a:solidFill>
                    <a:srgbClr val="000000"/>
                  </a:solidFill>
                  <a:latin typeface="Century Gothic"/>
                </a:rPr>
                <a:t>Veteran’s</a:t>
              </a:r>
            </a:p>
            <a:p>
              <a:pPr algn="ctr">
                <a:defRPr/>
              </a:pPr>
              <a:r>
                <a:rPr lang="en-US" sz="900" dirty="0">
                  <a:solidFill>
                    <a:srgbClr val="000000"/>
                  </a:solidFill>
                  <a:latin typeface="Century Gothic"/>
                </a:rPr>
                <a:t> Day</a:t>
              </a:r>
            </a:p>
            <a:p>
              <a:pPr algn="ctr">
                <a:defRPr/>
              </a:pPr>
              <a:r>
                <a:rPr lang="en-US" sz="900" dirty="0">
                  <a:solidFill>
                    <a:srgbClr val="000000"/>
                  </a:solidFill>
                  <a:latin typeface="Century Gothic"/>
                </a:rPr>
                <a:t>(11/11)</a:t>
              </a:r>
            </a:p>
          </p:txBody>
        </p:sp>
      </p:grpSp>
      <p:sp>
        <p:nvSpPr>
          <p:cNvPr id="63" name="Isosceles Triangle 62">
            <a:extLst>
              <a:ext uri="{FF2B5EF4-FFF2-40B4-BE49-F238E27FC236}">
                <a16:creationId xmlns:a16="http://schemas.microsoft.com/office/drawing/2014/main" id="{42C0BE5B-CC2A-4689-9D3C-1BC1BD9D2861}"/>
              </a:ext>
            </a:extLst>
          </p:cNvPr>
          <p:cNvSpPr/>
          <p:nvPr/>
        </p:nvSpPr>
        <p:spPr>
          <a:xfrm rot="7067189" flipH="1">
            <a:off x="5580185" y="233687"/>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 name="TextBox 2">
            <a:extLst>
              <a:ext uri="{FF2B5EF4-FFF2-40B4-BE49-F238E27FC236}">
                <a16:creationId xmlns:a16="http://schemas.microsoft.com/office/drawing/2014/main" id="{FB1710EE-F70B-49AF-ABDA-CA5F823049CA}"/>
              </a:ext>
            </a:extLst>
          </p:cNvPr>
          <p:cNvSpPr txBox="1"/>
          <p:nvPr/>
        </p:nvSpPr>
        <p:spPr>
          <a:xfrm>
            <a:off x="5675300" y="158891"/>
            <a:ext cx="1944763" cy="246221"/>
          </a:xfrm>
          <a:prstGeom prst="rect">
            <a:avLst/>
          </a:prstGeom>
          <a:noFill/>
        </p:spPr>
        <p:txBody>
          <a:bodyPr wrap="none" rtlCol="0">
            <a:spAutoFit/>
          </a:bodyPr>
          <a:lstStyle/>
          <a:p>
            <a:r>
              <a:rPr lang="en-US" sz="1000" dirty="0"/>
              <a:t>=Partnership with other ERGs</a:t>
            </a:r>
          </a:p>
        </p:txBody>
      </p:sp>
    </p:spTree>
    <p:extLst>
      <p:ext uri="{BB962C8B-B14F-4D97-AF65-F5344CB8AC3E}">
        <p14:creationId xmlns:p14="http://schemas.microsoft.com/office/powerpoint/2010/main" val="37441685"/>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xmlns:p14="http://schemas.microsoft.com/office/powerpoint/2010/mai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p:cNvGraphicFramePr>
          <p:nvPr/>
        </p:nvGraphicFramePr>
        <p:xfrm>
          <a:off x="126071" y="1578641"/>
          <a:ext cx="11795760" cy="3700717"/>
        </p:xfrm>
        <a:graphic>
          <a:graphicData uri="http://schemas.openxmlformats.org/drawingml/2006/table">
            <a:tbl>
              <a:tblPr firstRow="1" bandRow="1"/>
              <a:tblGrid>
                <a:gridCol w="1920240">
                  <a:extLst>
                    <a:ext uri="{9D8B030D-6E8A-4147-A177-3AD203B41FA5}">
                      <a16:colId xmlns:a16="http://schemas.microsoft.com/office/drawing/2014/main" val="20000"/>
                    </a:ext>
                  </a:extLst>
                </a:gridCol>
                <a:gridCol w="822960">
                  <a:extLst>
                    <a:ext uri="{9D8B030D-6E8A-4147-A177-3AD203B41FA5}">
                      <a16:colId xmlns:a16="http://schemas.microsoft.com/office/drawing/2014/main" val="20001"/>
                    </a:ext>
                  </a:extLst>
                </a:gridCol>
                <a:gridCol w="822960">
                  <a:extLst>
                    <a:ext uri="{9D8B030D-6E8A-4147-A177-3AD203B41FA5}">
                      <a16:colId xmlns:a16="http://schemas.microsoft.com/office/drawing/2014/main" val="20002"/>
                    </a:ext>
                  </a:extLst>
                </a:gridCol>
                <a:gridCol w="822960">
                  <a:extLst>
                    <a:ext uri="{9D8B030D-6E8A-4147-A177-3AD203B41FA5}">
                      <a16:colId xmlns:a16="http://schemas.microsoft.com/office/drawing/2014/main" val="20003"/>
                    </a:ext>
                  </a:extLst>
                </a:gridCol>
                <a:gridCol w="822960">
                  <a:extLst>
                    <a:ext uri="{9D8B030D-6E8A-4147-A177-3AD203B41FA5}">
                      <a16:colId xmlns:a16="http://schemas.microsoft.com/office/drawing/2014/main" val="20004"/>
                    </a:ext>
                  </a:extLst>
                </a:gridCol>
                <a:gridCol w="822960">
                  <a:extLst>
                    <a:ext uri="{9D8B030D-6E8A-4147-A177-3AD203B41FA5}">
                      <a16:colId xmlns:a16="http://schemas.microsoft.com/office/drawing/2014/main" val="20005"/>
                    </a:ext>
                  </a:extLst>
                </a:gridCol>
                <a:gridCol w="822960">
                  <a:extLst>
                    <a:ext uri="{9D8B030D-6E8A-4147-A177-3AD203B41FA5}">
                      <a16:colId xmlns:a16="http://schemas.microsoft.com/office/drawing/2014/main" val="20006"/>
                    </a:ext>
                  </a:extLst>
                </a:gridCol>
                <a:gridCol w="822960">
                  <a:extLst>
                    <a:ext uri="{9D8B030D-6E8A-4147-A177-3AD203B41FA5}">
                      <a16:colId xmlns:a16="http://schemas.microsoft.com/office/drawing/2014/main" val="20007"/>
                    </a:ext>
                  </a:extLst>
                </a:gridCol>
                <a:gridCol w="822960">
                  <a:extLst>
                    <a:ext uri="{9D8B030D-6E8A-4147-A177-3AD203B41FA5}">
                      <a16:colId xmlns:a16="http://schemas.microsoft.com/office/drawing/2014/main" val="20008"/>
                    </a:ext>
                  </a:extLst>
                </a:gridCol>
                <a:gridCol w="822960">
                  <a:extLst>
                    <a:ext uri="{9D8B030D-6E8A-4147-A177-3AD203B41FA5}">
                      <a16:colId xmlns:a16="http://schemas.microsoft.com/office/drawing/2014/main" val="20009"/>
                    </a:ext>
                  </a:extLst>
                </a:gridCol>
                <a:gridCol w="822960">
                  <a:extLst>
                    <a:ext uri="{9D8B030D-6E8A-4147-A177-3AD203B41FA5}">
                      <a16:colId xmlns:a16="http://schemas.microsoft.com/office/drawing/2014/main" val="20010"/>
                    </a:ext>
                  </a:extLst>
                </a:gridCol>
                <a:gridCol w="822960">
                  <a:extLst>
                    <a:ext uri="{9D8B030D-6E8A-4147-A177-3AD203B41FA5}">
                      <a16:colId xmlns:a16="http://schemas.microsoft.com/office/drawing/2014/main" val="20011"/>
                    </a:ext>
                  </a:extLst>
                </a:gridCol>
                <a:gridCol w="822960">
                  <a:extLst>
                    <a:ext uri="{9D8B030D-6E8A-4147-A177-3AD203B41FA5}">
                      <a16:colId xmlns:a16="http://schemas.microsoft.com/office/drawing/2014/main" val="20012"/>
                    </a:ext>
                  </a:extLst>
                </a:gridCol>
              </a:tblGrid>
              <a:tr h="378731">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r>
                        <a:rPr lang="en-US" sz="1100" dirty="0">
                          <a:solidFill>
                            <a:schemeClr val="bg1"/>
                          </a:solidFill>
                        </a:rPr>
                        <a:t>Goals</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Jan</a:t>
                      </a:r>
                    </a:p>
                  </a:txBody>
                  <a:tcPr anchor="b">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Feb</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Mar</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Apr</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May</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Jun</a:t>
                      </a:r>
                    </a:p>
                  </a:txBody>
                  <a:tcPr anchor="b">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lvl1pPr marL="0" algn="l" defTabSz="457200" rtl="0" eaLnBrk="1" latinLnBrk="0" hangingPunct="1">
                        <a:defRPr sz="1800" b="1" kern="1200">
                          <a:solidFill>
                            <a:schemeClr val="lt1"/>
                          </a:solidFill>
                          <a:latin typeface="Century Gothic"/>
                          <a:ea typeface="ＭＳ Ｐゴシック"/>
                        </a:defRPr>
                      </a:lvl1pPr>
                      <a:lvl2pPr marL="457200" algn="l" defTabSz="457200" rtl="0" eaLnBrk="1" latinLnBrk="0" hangingPunct="1">
                        <a:defRPr sz="1800" b="1" kern="1200">
                          <a:solidFill>
                            <a:schemeClr val="lt1"/>
                          </a:solidFill>
                          <a:latin typeface="Century Gothic"/>
                          <a:ea typeface="ＭＳ Ｐゴシック"/>
                        </a:defRPr>
                      </a:lvl2pPr>
                      <a:lvl3pPr marL="914400" algn="l" defTabSz="457200" rtl="0" eaLnBrk="1" latinLnBrk="0" hangingPunct="1">
                        <a:defRPr sz="1800" b="1" kern="1200">
                          <a:solidFill>
                            <a:schemeClr val="lt1"/>
                          </a:solidFill>
                          <a:latin typeface="Century Gothic"/>
                          <a:ea typeface="ＭＳ Ｐゴシック"/>
                        </a:defRPr>
                      </a:lvl3pPr>
                      <a:lvl4pPr marL="1371600" algn="l" defTabSz="457200" rtl="0" eaLnBrk="1" latinLnBrk="0" hangingPunct="1">
                        <a:defRPr sz="1800" b="1" kern="1200">
                          <a:solidFill>
                            <a:schemeClr val="lt1"/>
                          </a:solidFill>
                          <a:latin typeface="Century Gothic"/>
                          <a:ea typeface="ＭＳ Ｐゴシック"/>
                        </a:defRPr>
                      </a:lvl4pPr>
                      <a:lvl5pPr marL="1828800" algn="l" defTabSz="457200" rtl="0" eaLnBrk="1" latinLnBrk="0" hangingPunct="1">
                        <a:defRPr sz="1800" b="1" kern="1200">
                          <a:solidFill>
                            <a:schemeClr val="lt1"/>
                          </a:solidFill>
                          <a:latin typeface="Century Gothic"/>
                          <a:ea typeface="ＭＳ Ｐゴシック"/>
                        </a:defRPr>
                      </a:lvl5pPr>
                      <a:lvl6pPr marL="2286000" algn="l" defTabSz="457200" rtl="0" eaLnBrk="1" latinLnBrk="0" hangingPunct="1">
                        <a:defRPr sz="1800" b="1" kern="1200">
                          <a:solidFill>
                            <a:schemeClr val="lt1"/>
                          </a:solidFill>
                          <a:latin typeface="Century Gothic"/>
                          <a:ea typeface="ＭＳ Ｐゴシック"/>
                        </a:defRPr>
                      </a:lvl6pPr>
                      <a:lvl7pPr marL="2743200" algn="l" defTabSz="457200" rtl="0" eaLnBrk="1" latinLnBrk="0" hangingPunct="1">
                        <a:defRPr sz="1800" b="1" kern="1200">
                          <a:solidFill>
                            <a:schemeClr val="lt1"/>
                          </a:solidFill>
                          <a:latin typeface="Century Gothic"/>
                          <a:ea typeface="ＭＳ Ｐゴシック"/>
                        </a:defRPr>
                      </a:lvl7pPr>
                      <a:lvl8pPr marL="3200400" algn="l" defTabSz="457200" rtl="0" eaLnBrk="1" latinLnBrk="0" hangingPunct="1">
                        <a:defRPr sz="1800" b="1" kern="1200">
                          <a:solidFill>
                            <a:schemeClr val="lt1"/>
                          </a:solidFill>
                          <a:latin typeface="Century Gothic"/>
                          <a:ea typeface="ＭＳ Ｐゴシック"/>
                        </a:defRPr>
                      </a:lvl8pPr>
                      <a:lvl9pPr marL="3657600" algn="l" defTabSz="457200" rtl="0" eaLnBrk="1" latinLnBrk="0" hangingPunct="1">
                        <a:defRPr sz="1800" b="1" kern="1200">
                          <a:solidFill>
                            <a:schemeClr val="lt1"/>
                          </a:solidFill>
                          <a:latin typeface="Century Gothic"/>
                          <a:ea typeface="ＭＳ Ｐゴシック"/>
                        </a:defRPr>
                      </a:lvl9pPr>
                    </a:lstStyle>
                    <a:p>
                      <a:pPr algn="ctr"/>
                      <a:r>
                        <a:rPr lang="en-US" sz="1100" dirty="0"/>
                        <a:t>Jul</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Aug</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Sept</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Oct</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Nov</a:t>
                      </a:r>
                    </a:p>
                  </a:txBody>
                  <a:tcPr anchor="b">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tc>
                  <a:txBody>
                    <a:bodyPr/>
                    <a:lstStyle/>
                    <a:p>
                      <a:pPr marL="0" algn="ctr" defTabSz="457200" rtl="0" eaLnBrk="1" latinLnBrk="0" hangingPunct="1"/>
                      <a:r>
                        <a:rPr lang="en-US" sz="1100" b="1" kern="1200" dirty="0">
                          <a:solidFill>
                            <a:schemeClr val="lt1"/>
                          </a:solidFill>
                          <a:latin typeface="Century Gothic"/>
                          <a:ea typeface="ＭＳ Ｐゴシック"/>
                          <a:cs typeface="+mn-cs"/>
                        </a:rPr>
                        <a:t>Dec</a:t>
                      </a:r>
                    </a:p>
                  </a:txBody>
                  <a:tcPr anchor="b">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lumMod val="60000"/>
                        <a:lumOff val="40000"/>
                      </a:srgbClr>
                    </a:solidFill>
                  </a:tcPr>
                </a:tc>
                <a:extLst>
                  <a:ext uri="{0D108BD9-81ED-4DB2-BD59-A6C34878D82A}">
                    <a16:rowId xmlns:a16="http://schemas.microsoft.com/office/drawing/2014/main" val="10000"/>
                  </a:ext>
                </a:extLst>
              </a:tr>
              <a:tr h="1507911">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225425" indent="-225425"/>
                      <a:r>
                        <a:rPr lang="en-US" sz="950" b="1" dirty="0"/>
                        <a:t>Health Equity</a:t>
                      </a:r>
                      <a:endParaRPr lang="en-US" sz="800" b="0" kern="1200" dirty="0">
                        <a:solidFill>
                          <a:schemeClr val="tx1"/>
                        </a:solidFill>
                        <a:latin typeface="Century Gothic"/>
                        <a:ea typeface="ＭＳ Ｐゴシック"/>
                        <a:cs typeface="+mn-cs"/>
                      </a:endParaRP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TBD</a:t>
                      </a:r>
                    </a:p>
                    <a:p>
                      <a:pPr marL="0" marR="0" lvl="0" indent="0" algn="l" defTabSz="457200" rtl="0" eaLnBrk="1" fontAlgn="auto" latinLnBrk="0" hangingPunct="1">
                        <a:lnSpc>
                          <a:spcPct val="100000"/>
                        </a:lnSpc>
                        <a:spcBef>
                          <a:spcPts val="300"/>
                        </a:spcBef>
                        <a:spcAft>
                          <a:spcPts val="0"/>
                        </a:spcAft>
                        <a:buClr>
                          <a:srgbClr val="0070C0"/>
                        </a:buClr>
                        <a:buSzPct val="100000"/>
                        <a:buFont typeface="+mj-lt"/>
                        <a:buNone/>
                        <a:tabLst/>
                        <a:defRPr/>
                      </a:pPr>
                      <a:endParaRPr lang="en-US" sz="800" b="0" kern="1200" dirty="0">
                        <a:solidFill>
                          <a:schemeClr val="tx1"/>
                        </a:solidFill>
                        <a:latin typeface="Century Gothic"/>
                        <a:ea typeface="ＭＳ Ｐゴシック"/>
                        <a:cs typeface="+mn-cs"/>
                      </a:endParaRPr>
                    </a:p>
                    <a:p>
                      <a:pPr marL="225425" indent="-225425">
                        <a:buFont typeface="Arial" panose="020B0604020202020204" pitchFamily="34" charset="0"/>
                        <a:buChar char="•"/>
                      </a:pPr>
                      <a:endParaRPr lang="en-US" sz="950" b="1" dirty="0"/>
                    </a:p>
                  </a:txBody>
                  <a:tcPr anchor="ct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tc>
                  <a:txBody>
                    <a:bodyPr/>
                    <a:lstStyle/>
                    <a:p>
                      <a:pPr algn="ctr"/>
                      <a:endParaRPr lang="en-US" sz="900" dirty="0"/>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40000"/>
                      </a:srgbClr>
                    </a:solidFill>
                  </a:tcPr>
                </a:tc>
                <a:extLst>
                  <a:ext uri="{0D108BD9-81ED-4DB2-BD59-A6C34878D82A}">
                    <a16:rowId xmlns:a16="http://schemas.microsoft.com/office/drawing/2014/main" val="10001"/>
                  </a:ext>
                </a:extLst>
              </a:tr>
              <a:tr h="1814075">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marL="225425" indent="-225425" algn="l" defTabSz="932962" rtl="0" eaLnBrk="1" latinLnBrk="0" hangingPunct="1"/>
                      <a:r>
                        <a:rPr lang="en-US" sz="950" b="1" kern="1200" dirty="0">
                          <a:solidFill>
                            <a:schemeClr val="dk1"/>
                          </a:solidFill>
                          <a:latin typeface="+mn-lt"/>
                          <a:ea typeface="+mn-ea"/>
                          <a:cs typeface="+mn-cs"/>
                        </a:rPr>
                        <a:t>Social Justice</a:t>
                      </a:r>
                    </a:p>
                    <a:p>
                      <a:pPr marL="228600" marR="0" lvl="0" indent="-228600" algn="l" defTabSz="457200" rtl="0" eaLnBrk="1" fontAlgn="auto" latinLnBrk="0" hangingPunct="1">
                        <a:lnSpc>
                          <a:spcPct val="100000"/>
                        </a:lnSpc>
                        <a:spcBef>
                          <a:spcPts val="300"/>
                        </a:spcBef>
                        <a:spcAft>
                          <a:spcPts val="0"/>
                        </a:spcAft>
                        <a:buClr>
                          <a:srgbClr val="0070C0"/>
                        </a:buClr>
                        <a:buSzPct val="100000"/>
                        <a:buFont typeface="+mj-lt"/>
                        <a:buAutoNum type="arabicPeriod"/>
                        <a:tabLst/>
                        <a:defRPr/>
                      </a:pPr>
                      <a:r>
                        <a:rPr lang="en-US" sz="800" b="0" kern="1200" dirty="0">
                          <a:solidFill>
                            <a:schemeClr val="tx1"/>
                          </a:solidFill>
                          <a:latin typeface="Century Gothic"/>
                          <a:ea typeface="ＭＳ Ｐゴシック"/>
                          <a:cs typeface="+mn-cs"/>
                        </a:rPr>
                        <a:t>Raise money for a social justice partner</a:t>
                      </a:r>
                    </a:p>
                    <a:p>
                      <a:pPr marL="225425" indent="-225425" algn="l" defTabSz="932962" rtl="0" eaLnBrk="1" latinLnBrk="0" hangingPunct="1"/>
                      <a:endParaRPr lang="en-US" sz="950" b="1" kern="1200" dirty="0">
                        <a:solidFill>
                          <a:schemeClr val="dk1"/>
                        </a:solidFill>
                        <a:latin typeface="+mn-lt"/>
                        <a:ea typeface="+mn-ea"/>
                        <a:cs typeface="+mn-cs"/>
                      </a:endParaRPr>
                    </a:p>
                    <a:p>
                      <a:pPr marL="225425" indent="-225425" algn="l" defTabSz="932962" rtl="0" eaLnBrk="1" latinLnBrk="0" hangingPunct="1"/>
                      <a:endParaRPr lang="en-US" sz="950" b="1" kern="1200" dirty="0">
                        <a:solidFill>
                          <a:schemeClr val="dk1"/>
                        </a:solidFill>
                        <a:latin typeface="+mn-lt"/>
                        <a:ea typeface="+mn-ea"/>
                        <a:cs typeface="+mn-cs"/>
                      </a:endParaRPr>
                    </a:p>
                  </a:txBody>
                  <a:tcPr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lvl1pPr marL="0" algn="l" defTabSz="457200" rtl="0" eaLnBrk="1" latinLnBrk="0" hangingPunct="1">
                        <a:defRPr sz="1800" kern="1200">
                          <a:solidFill>
                            <a:schemeClr val="dk1"/>
                          </a:solidFill>
                          <a:latin typeface="Century Gothic"/>
                          <a:ea typeface="ＭＳ Ｐゴシック"/>
                        </a:defRPr>
                      </a:lvl1pPr>
                      <a:lvl2pPr marL="457200" algn="l" defTabSz="457200" rtl="0" eaLnBrk="1" latinLnBrk="0" hangingPunct="1">
                        <a:defRPr sz="1800" kern="1200">
                          <a:solidFill>
                            <a:schemeClr val="dk1"/>
                          </a:solidFill>
                          <a:latin typeface="Century Gothic"/>
                          <a:ea typeface="ＭＳ Ｐゴシック"/>
                        </a:defRPr>
                      </a:lvl2pPr>
                      <a:lvl3pPr marL="914400" algn="l" defTabSz="457200" rtl="0" eaLnBrk="1" latinLnBrk="0" hangingPunct="1">
                        <a:defRPr sz="1800" kern="1200">
                          <a:solidFill>
                            <a:schemeClr val="dk1"/>
                          </a:solidFill>
                          <a:latin typeface="Century Gothic"/>
                          <a:ea typeface="ＭＳ Ｐゴシック"/>
                        </a:defRPr>
                      </a:lvl3pPr>
                      <a:lvl4pPr marL="1371600" algn="l" defTabSz="457200" rtl="0" eaLnBrk="1" latinLnBrk="0" hangingPunct="1">
                        <a:defRPr sz="1800" kern="1200">
                          <a:solidFill>
                            <a:schemeClr val="dk1"/>
                          </a:solidFill>
                          <a:latin typeface="Century Gothic"/>
                          <a:ea typeface="ＭＳ Ｐゴシック"/>
                        </a:defRPr>
                      </a:lvl4pPr>
                      <a:lvl5pPr marL="1828800" algn="l" defTabSz="457200" rtl="0" eaLnBrk="1" latinLnBrk="0" hangingPunct="1">
                        <a:defRPr sz="1800" kern="1200">
                          <a:solidFill>
                            <a:schemeClr val="dk1"/>
                          </a:solidFill>
                          <a:latin typeface="Century Gothic"/>
                          <a:ea typeface="ＭＳ Ｐゴシック"/>
                        </a:defRPr>
                      </a:lvl5pPr>
                      <a:lvl6pPr marL="2286000" algn="l" defTabSz="457200" rtl="0" eaLnBrk="1" latinLnBrk="0" hangingPunct="1">
                        <a:defRPr sz="1800" kern="1200">
                          <a:solidFill>
                            <a:schemeClr val="dk1"/>
                          </a:solidFill>
                          <a:latin typeface="Century Gothic"/>
                          <a:ea typeface="ＭＳ Ｐゴシック"/>
                        </a:defRPr>
                      </a:lvl6pPr>
                      <a:lvl7pPr marL="2743200" algn="l" defTabSz="457200" rtl="0" eaLnBrk="1" latinLnBrk="0" hangingPunct="1">
                        <a:defRPr sz="1800" kern="1200">
                          <a:solidFill>
                            <a:schemeClr val="dk1"/>
                          </a:solidFill>
                          <a:latin typeface="Century Gothic"/>
                          <a:ea typeface="ＭＳ Ｐゴシック"/>
                        </a:defRPr>
                      </a:lvl7pPr>
                      <a:lvl8pPr marL="3200400" algn="l" defTabSz="457200" rtl="0" eaLnBrk="1" latinLnBrk="0" hangingPunct="1">
                        <a:defRPr sz="1800" kern="1200">
                          <a:solidFill>
                            <a:schemeClr val="dk1"/>
                          </a:solidFill>
                          <a:latin typeface="Century Gothic"/>
                          <a:ea typeface="ＭＳ Ｐゴシック"/>
                        </a:defRPr>
                      </a:lvl8pPr>
                      <a:lvl9pPr marL="3657600" algn="l" defTabSz="457200" rtl="0" eaLnBrk="1" latinLnBrk="0" hangingPunct="1">
                        <a:defRPr sz="1800" kern="1200">
                          <a:solidFill>
                            <a:schemeClr val="dk1"/>
                          </a:solidFill>
                          <a:latin typeface="Century Gothic"/>
                          <a:ea typeface="ＭＳ Ｐゴシック"/>
                        </a:defRPr>
                      </a:lvl9p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tc>
                  <a:txBody>
                    <a:bodyPr/>
                    <a:lstStyle/>
                    <a:p>
                      <a:pPr algn="ctr"/>
                      <a:endParaRPr lang="en-US" sz="900" dirty="0"/>
                    </a:p>
                  </a:txBody>
                  <a:tcPr>
                    <a:lnL w="12700" cmpd="sng">
                      <a:solidFill>
                        <a:srgbClr val="FFFFFF"/>
                      </a:solidFill>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82DF">
                        <a:tint val="20000"/>
                      </a:srgbClr>
                    </a:solidFill>
                  </a:tcPr>
                </a:tc>
                <a:extLst>
                  <a:ext uri="{0D108BD9-81ED-4DB2-BD59-A6C34878D82A}">
                    <a16:rowId xmlns:a16="http://schemas.microsoft.com/office/drawing/2014/main" val="10002"/>
                  </a:ext>
                </a:extLst>
              </a:tr>
            </a:tbl>
          </a:graphicData>
        </a:graphic>
      </p:graphicFrame>
      <p:sp>
        <p:nvSpPr>
          <p:cNvPr id="13" name="Rounded Rectangle 12"/>
          <p:cNvSpPr/>
          <p:nvPr/>
        </p:nvSpPr>
        <p:spPr>
          <a:xfrm>
            <a:off x="2054917" y="1993333"/>
            <a:ext cx="9837255" cy="260397"/>
          </a:xfrm>
          <a:prstGeom prst="roundRect">
            <a:avLst/>
          </a:prstGeom>
          <a:solidFill>
            <a:srgbClr val="7030A0"/>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Health Equity Group Support</a:t>
            </a:r>
          </a:p>
        </p:txBody>
      </p:sp>
      <p:sp>
        <p:nvSpPr>
          <p:cNvPr id="45" name="Title 3"/>
          <p:cNvSpPr>
            <a:spLocks noGrp="1"/>
          </p:cNvSpPr>
          <p:nvPr>
            <p:ph type="title"/>
          </p:nvPr>
        </p:nvSpPr>
        <p:spPr>
          <a:xfrm>
            <a:off x="105150" y="14771"/>
            <a:ext cx="8748839" cy="591950"/>
          </a:xfrm>
        </p:spPr>
        <p:txBody>
          <a:bodyPr/>
          <a:lstStyle/>
          <a:p>
            <a:r>
              <a:rPr lang="en-US" dirty="0"/>
              <a:t>2021 Roadmap</a:t>
            </a:r>
          </a:p>
        </p:txBody>
      </p:sp>
      <p:sp>
        <p:nvSpPr>
          <p:cNvPr id="6" name="TextBox 5">
            <a:extLst>
              <a:ext uri="{FF2B5EF4-FFF2-40B4-BE49-F238E27FC236}">
                <a16:creationId xmlns:a16="http://schemas.microsoft.com/office/drawing/2014/main" id="{7DC0D565-8F56-4F82-94EA-142482807EE5}"/>
              </a:ext>
            </a:extLst>
          </p:cNvPr>
          <p:cNvSpPr txBox="1"/>
          <p:nvPr/>
        </p:nvSpPr>
        <p:spPr>
          <a:xfrm>
            <a:off x="118484" y="634514"/>
            <a:ext cx="2257349" cy="307777"/>
          </a:xfrm>
          <a:prstGeom prst="rect">
            <a:avLst/>
          </a:prstGeom>
          <a:noFill/>
        </p:spPr>
        <p:txBody>
          <a:bodyPr wrap="none" rtlCol="0">
            <a:spAutoFit/>
          </a:bodyPr>
          <a:lstStyle/>
          <a:p>
            <a:pPr>
              <a:defRPr/>
            </a:pPr>
            <a:r>
              <a:rPr lang="en-US" sz="1400" b="1" dirty="0">
                <a:solidFill>
                  <a:srgbClr val="000000"/>
                </a:solidFill>
                <a:latin typeface="Century Gothic"/>
              </a:rPr>
              <a:t>Last Update</a:t>
            </a:r>
            <a:r>
              <a:rPr lang="en-US" sz="1400" dirty="0">
                <a:solidFill>
                  <a:srgbClr val="000000"/>
                </a:solidFill>
                <a:latin typeface="Century Gothic"/>
              </a:rPr>
              <a:t>: 03/04/2021</a:t>
            </a:r>
          </a:p>
        </p:txBody>
      </p:sp>
      <p:sp>
        <p:nvSpPr>
          <p:cNvPr id="91" name="Rounded Rectangle 12">
            <a:extLst>
              <a:ext uri="{FF2B5EF4-FFF2-40B4-BE49-F238E27FC236}">
                <a16:creationId xmlns:a16="http://schemas.microsoft.com/office/drawing/2014/main" id="{55B1307F-B9F6-433E-94A7-AC9C3F1C32D9}"/>
              </a:ext>
            </a:extLst>
          </p:cNvPr>
          <p:cNvSpPr/>
          <p:nvPr/>
        </p:nvSpPr>
        <p:spPr>
          <a:xfrm>
            <a:off x="2065238" y="2863803"/>
            <a:ext cx="9837255" cy="260397"/>
          </a:xfrm>
          <a:prstGeom prst="roundRect">
            <a:avLst/>
          </a:prstGeom>
          <a:solidFill>
            <a:srgbClr val="7030A0"/>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Insert Area of Focus</a:t>
            </a:r>
          </a:p>
        </p:txBody>
      </p:sp>
      <p:sp>
        <p:nvSpPr>
          <p:cNvPr id="101" name="Rounded Rectangle 12">
            <a:extLst>
              <a:ext uri="{FF2B5EF4-FFF2-40B4-BE49-F238E27FC236}">
                <a16:creationId xmlns:a16="http://schemas.microsoft.com/office/drawing/2014/main" id="{69DD9BD0-0F6C-4677-B35F-CD53C64C960F}"/>
              </a:ext>
            </a:extLst>
          </p:cNvPr>
          <p:cNvSpPr/>
          <p:nvPr/>
        </p:nvSpPr>
        <p:spPr>
          <a:xfrm>
            <a:off x="2065238" y="3455467"/>
            <a:ext cx="9837253" cy="338555"/>
          </a:xfrm>
          <a:prstGeom prst="roundRect">
            <a:avLst/>
          </a:prstGeom>
          <a:solidFill>
            <a:srgbClr val="00B0F0"/>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External Organization or Group Support</a:t>
            </a:r>
          </a:p>
        </p:txBody>
      </p:sp>
      <p:sp>
        <p:nvSpPr>
          <p:cNvPr id="106" name="Rounded Rectangle 12">
            <a:extLst>
              <a:ext uri="{FF2B5EF4-FFF2-40B4-BE49-F238E27FC236}">
                <a16:creationId xmlns:a16="http://schemas.microsoft.com/office/drawing/2014/main" id="{F8BD01F6-3D48-41A5-BE1B-DBD7EEE375A8}"/>
              </a:ext>
            </a:extLst>
          </p:cNvPr>
          <p:cNvSpPr/>
          <p:nvPr/>
        </p:nvSpPr>
        <p:spPr>
          <a:xfrm>
            <a:off x="2098647" y="4343400"/>
            <a:ext cx="9837255" cy="268237"/>
          </a:xfrm>
          <a:prstGeom prst="roundRect">
            <a:avLst/>
          </a:prstGeom>
          <a:solidFill>
            <a:srgbClr val="00B0F0"/>
          </a:solidFill>
          <a:ln w="9525" cap="flat" cmpd="sng" algn="ctr">
            <a:solidFill>
              <a:srgbClr val="80808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defTabSz="457200">
              <a:defRPr/>
            </a:pPr>
            <a:r>
              <a:rPr lang="en-US" sz="1200" kern="0" dirty="0">
                <a:solidFill>
                  <a:srgbClr val="FFFFFF"/>
                </a:solidFill>
                <a:latin typeface="Century Gothic"/>
                <a:ea typeface="ＭＳ Ｐゴシック"/>
              </a:rPr>
              <a:t>Racial Equity</a:t>
            </a:r>
          </a:p>
        </p:txBody>
      </p:sp>
      <p:sp>
        <p:nvSpPr>
          <p:cNvPr id="128" name="Isosceles Triangle 127">
            <a:extLst>
              <a:ext uri="{FF2B5EF4-FFF2-40B4-BE49-F238E27FC236}">
                <a16:creationId xmlns:a16="http://schemas.microsoft.com/office/drawing/2014/main" id="{21B0B917-44B6-4957-963C-9BA0A7DF3831}"/>
              </a:ext>
            </a:extLst>
          </p:cNvPr>
          <p:cNvSpPr/>
          <p:nvPr/>
        </p:nvSpPr>
        <p:spPr>
          <a:xfrm rot="14343583">
            <a:off x="6047808" y="4681673"/>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defRPr/>
            </a:pPr>
            <a:endParaRPr lang="en-US">
              <a:solidFill>
                <a:srgbClr val="FF0000"/>
              </a:solidFill>
              <a:latin typeface="Century Gothic"/>
            </a:endParaRPr>
          </a:p>
        </p:txBody>
      </p:sp>
      <p:sp>
        <p:nvSpPr>
          <p:cNvPr id="25" name="Rectangle 24">
            <a:extLst>
              <a:ext uri="{FF2B5EF4-FFF2-40B4-BE49-F238E27FC236}">
                <a16:creationId xmlns:a16="http://schemas.microsoft.com/office/drawing/2014/main" id="{9685A410-483D-4233-9559-2E6C64124C16}"/>
              </a:ext>
            </a:extLst>
          </p:cNvPr>
          <p:cNvSpPr/>
          <p:nvPr/>
        </p:nvSpPr>
        <p:spPr>
          <a:xfrm>
            <a:off x="126071" y="411668"/>
            <a:ext cx="8709142" cy="334002"/>
          </a:xfrm>
          <a:prstGeom prst="rect">
            <a:avLst/>
          </a:prstGeom>
        </p:spPr>
        <p:txBody>
          <a:bodyPr wrap="square">
            <a:spAutoFit/>
          </a:bodyPr>
          <a:lstStyle/>
          <a:p>
            <a:pPr>
              <a:lnSpc>
                <a:spcPct val="125000"/>
              </a:lnSpc>
            </a:pPr>
            <a:r>
              <a:rPr lang="en-US" sz="1400" b="1" dirty="0"/>
              <a:t>Key focus areas: Engagement, Growth &amp; Community Service</a:t>
            </a:r>
            <a:endParaRPr lang="en-US" sz="1400" dirty="0"/>
          </a:p>
        </p:txBody>
      </p:sp>
      <p:sp>
        <p:nvSpPr>
          <p:cNvPr id="2" name="Slide Number Placeholder 3">
            <a:extLst>
              <a:ext uri="{FF2B5EF4-FFF2-40B4-BE49-F238E27FC236}">
                <a16:creationId xmlns:a16="http://schemas.microsoft.com/office/drawing/2014/main" id="{F5B4F188-30E5-4892-877D-AC3389379D2E}"/>
              </a:ext>
            </a:extLst>
          </p:cNvPr>
          <p:cNvSpPr txBox="1">
            <a:spLocks/>
          </p:cNvSpPr>
          <p:nvPr/>
        </p:nvSpPr>
        <p:spPr>
          <a:xfrm>
            <a:off x="9448800" y="646337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7D22D4A-410B-46BB-A405-DF7601FE144E}" type="slidenum">
              <a:rPr lang="en-US" sz="1200" smtClean="0">
                <a:solidFill>
                  <a:prstClr val="white">
                    <a:lumMod val="65000"/>
                  </a:prstClr>
                </a:solidFill>
              </a:rPr>
              <a:pPr algn="r"/>
              <a:t>3</a:t>
            </a:fld>
            <a:endParaRPr lang="en-US" sz="1200" dirty="0">
              <a:solidFill>
                <a:prstClr val="white">
                  <a:lumMod val="65000"/>
                </a:prstClr>
              </a:solidFill>
            </a:endParaRPr>
          </a:p>
        </p:txBody>
      </p:sp>
      <p:sp>
        <p:nvSpPr>
          <p:cNvPr id="21" name="TextBox 20">
            <a:extLst>
              <a:ext uri="{FF2B5EF4-FFF2-40B4-BE49-F238E27FC236}">
                <a16:creationId xmlns:a16="http://schemas.microsoft.com/office/drawing/2014/main" id="{6C019DA9-FC11-47CF-BC68-0EBA81BB960A}"/>
              </a:ext>
            </a:extLst>
          </p:cNvPr>
          <p:cNvSpPr txBox="1"/>
          <p:nvPr/>
        </p:nvSpPr>
        <p:spPr>
          <a:xfrm>
            <a:off x="5603069" y="4800600"/>
            <a:ext cx="117873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Virtual Event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Racial Equity</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TBD</a:t>
            </a:r>
          </a:p>
        </p:txBody>
      </p:sp>
      <p:sp>
        <p:nvSpPr>
          <p:cNvPr id="22" name="Isosceles Triangle 21">
            <a:extLst>
              <a:ext uri="{FF2B5EF4-FFF2-40B4-BE49-F238E27FC236}">
                <a16:creationId xmlns:a16="http://schemas.microsoft.com/office/drawing/2014/main" id="{5105A246-D4A6-4212-A3A7-178E3EB5E4B5}"/>
              </a:ext>
            </a:extLst>
          </p:cNvPr>
          <p:cNvSpPr/>
          <p:nvPr/>
        </p:nvSpPr>
        <p:spPr>
          <a:xfrm rot="14343583">
            <a:off x="8482059" y="3834803"/>
            <a:ext cx="190230" cy="163391"/>
          </a:xfrm>
          <a:prstGeom prst="triangle">
            <a:avLst/>
          </a:prstGeom>
          <a:solidFill>
            <a:schemeClr val="bg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defRPr/>
            </a:pPr>
            <a:endParaRPr lang="en-US">
              <a:solidFill>
                <a:prstClr val="white"/>
              </a:solidFill>
              <a:latin typeface="Century Gothic"/>
            </a:endParaRPr>
          </a:p>
        </p:txBody>
      </p:sp>
      <p:sp>
        <p:nvSpPr>
          <p:cNvPr id="24" name="TextBox 23">
            <a:extLst>
              <a:ext uri="{FF2B5EF4-FFF2-40B4-BE49-F238E27FC236}">
                <a16:creationId xmlns:a16="http://schemas.microsoft.com/office/drawing/2014/main" id="{1F0F195F-1EEF-4702-818D-7670091CAC33}"/>
              </a:ext>
            </a:extLst>
          </p:cNvPr>
          <p:cNvSpPr txBox="1"/>
          <p:nvPr/>
        </p:nvSpPr>
        <p:spPr>
          <a:xfrm>
            <a:off x="8041469" y="3948994"/>
            <a:ext cx="117873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Build Partnership with USVETS</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800" b="1" dirty="0">
                <a:solidFill>
                  <a:srgbClr val="000000"/>
                </a:solidFill>
                <a:latin typeface="Century Gothic"/>
              </a:rPr>
              <a:t>TBD</a:t>
            </a:r>
            <a:endParaRPr kumimoji="0" lang="en-US" sz="800" b="1" i="0" u="none" strike="noStrike" kern="1200" cap="none" spc="0" normalizeH="0" baseline="0" noProof="0" dirty="0">
              <a:ln>
                <a:noFill/>
              </a:ln>
              <a:solidFill>
                <a:srgbClr val="000000"/>
              </a:solidFill>
              <a:effectLst/>
              <a:uLnTx/>
              <a:uFillTx/>
              <a:latin typeface="Century Gothic"/>
              <a:ea typeface="+mn-ea"/>
              <a:cs typeface="+mn-cs"/>
            </a:endParaRPr>
          </a:p>
        </p:txBody>
      </p:sp>
      <p:sp>
        <p:nvSpPr>
          <p:cNvPr id="26" name="Isosceles Triangle 25">
            <a:extLst>
              <a:ext uri="{FF2B5EF4-FFF2-40B4-BE49-F238E27FC236}">
                <a16:creationId xmlns:a16="http://schemas.microsoft.com/office/drawing/2014/main" id="{B29AB745-D121-450E-AC63-AC1813B32FAB}"/>
              </a:ext>
            </a:extLst>
          </p:cNvPr>
          <p:cNvSpPr/>
          <p:nvPr/>
        </p:nvSpPr>
        <p:spPr>
          <a:xfrm rot="14343583">
            <a:off x="4913809" y="2309320"/>
            <a:ext cx="190230" cy="163391"/>
          </a:xfrm>
          <a:prstGeom prst="triangle">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TextBox 26">
            <a:extLst>
              <a:ext uri="{FF2B5EF4-FFF2-40B4-BE49-F238E27FC236}">
                <a16:creationId xmlns:a16="http://schemas.microsoft.com/office/drawing/2014/main" id="{BFF383EF-66CA-476E-B1AE-A2F0B7EF98FF}"/>
              </a:ext>
            </a:extLst>
          </p:cNvPr>
          <p:cNvSpPr txBox="1"/>
          <p:nvPr/>
        </p:nvSpPr>
        <p:spPr>
          <a:xfrm>
            <a:off x="4485736" y="2433935"/>
            <a:ext cx="1178731"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Century Gothic"/>
                <a:ea typeface="+mn-ea"/>
                <a:cs typeface="+mn-cs"/>
              </a:rPr>
              <a:t>Blue Star Families</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800" b="1" dirty="0">
                <a:solidFill>
                  <a:srgbClr val="000000"/>
                </a:solidFill>
                <a:latin typeface="Century Gothic"/>
              </a:rPr>
              <a:t>Vaccine Support TBD</a:t>
            </a:r>
            <a:endParaRPr kumimoji="0" lang="en-US" sz="800" b="1" i="0" u="none" strike="noStrike" kern="1200" cap="none" spc="0" normalizeH="0" baseline="0" noProof="0" dirty="0">
              <a:ln>
                <a:noFill/>
              </a:ln>
              <a:solidFill>
                <a:srgbClr val="000000"/>
              </a:solidFill>
              <a:effectLst/>
              <a:uLnTx/>
              <a:uFillTx/>
              <a:latin typeface="Century Gothic"/>
              <a:ea typeface="+mn-ea"/>
              <a:cs typeface="+mn-cs"/>
            </a:endParaRPr>
          </a:p>
        </p:txBody>
      </p:sp>
    </p:spTree>
    <p:extLst>
      <p:ext uri="{BB962C8B-B14F-4D97-AF65-F5344CB8AC3E}">
        <p14:creationId xmlns:p14="http://schemas.microsoft.com/office/powerpoint/2010/main" val="2193744394"/>
      </p:ext>
    </p:extLst>
  </p:cSld>
  <p:clrMapOvr>
    <a:masterClrMapping/>
  </p:clrMapOvr>
  <mc:AlternateContent xmlns:mc="http://schemas.openxmlformats.org/markup-compatibility/2006" xmlns:p14="http://schemas.microsoft.com/office/powerpoint/2010/main">
    <mc:Choice Requires="p14">
      <p:transition p14:dur="400">
        <p:fade/>
      </p:transition>
    </mc:Choice>
    <mc:Fallback xmlns="">
      <p:transition>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844</Words>
  <Application>Microsoft Office PowerPoint</Application>
  <PresentationFormat>Widescreen</PresentationFormat>
  <Paragraphs>168</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Wingdings</vt:lpstr>
      <vt:lpstr>Office Theme</vt:lpstr>
      <vt:lpstr>2021 Strategic Architecture </vt:lpstr>
      <vt:lpstr>2021 Roadmap</vt:lpstr>
      <vt:lpstr>2021 Roadmap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Strategic Architecture</dc:title>
  <dc:creator>Ammirati, Terry</dc:creator>
  <cp:lastModifiedBy>Kristi Cappelletti-Matthews</cp:lastModifiedBy>
  <cp:revision>1</cp:revision>
  <dcterms:created xsi:type="dcterms:W3CDTF">2021-05-05T16:42:05Z</dcterms:created>
  <dcterms:modified xsi:type="dcterms:W3CDTF">2021-05-06T18:11:24Z</dcterms:modified>
</cp:coreProperties>
</file>