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na Duncan" initials="KD" lastIdx="2" clrIdx="0">
    <p:extLst>
      <p:ext uri="{19B8F6BF-5375-455C-9EA6-DF929625EA0E}">
        <p15:presenceInfo xmlns:p15="http://schemas.microsoft.com/office/powerpoint/2012/main" userId="S::KatrDu@vsp.com::4a203422-7468-4711-b06c-bc77156e553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8" autoAdjust="0"/>
    <p:restoredTop sz="94660"/>
  </p:normalViewPr>
  <p:slideViewPr>
    <p:cSldViewPr snapToGrid="0">
      <p:cViewPr varScale="1">
        <p:scale>
          <a:sx n="52" d="100"/>
          <a:sy n="52" d="100"/>
        </p:scale>
        <p:origin x="747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30C95-6FF9-4BAB-9E54-DC28FB722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E9B890-F7F4-48CC-960D-A4E6E3195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9D3AB-14B0-4CAF-A462-ADEE6EE12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FDE0B-AE37-4B5C-9537-2EBB5C2AC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FAC8A-0857-4743-9709-3C29B1F91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8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6E266-9876-4F03-8338-59275CE09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72625D-4705-4D0C-98DF-0BFF54C86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A02DB-88E1-4B5A-926E-EE0515374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7E699-EBE3-4C94-BF97-26C14F27D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3AF0D-0297-4870-8543-E70897E7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C37633-2512-48B1-AA09-CD260BE77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67178-295B-4D8A-BC16-F8D011C28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90C01-769E-4112-9070-70DAED40E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B4041-2790-4D95-B42E-49605EFB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73F59-3AE4-42CD-8204-B78A40B7D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4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062C9-DFDA-4347-996E-709FFAC6B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8E19-3B53-4281-A9CB-3C8B35007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6F193-73D9-4BEE-BA69-D843918DA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2DD5F-80C8-4CA6-8CBD-DA7D3D000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C91CD-D1BC-4233-89F3-A283034A7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4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0D089-2543-4D74-A542-AAD3328DB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3482C-27CE-4787-8B55-7392A02DA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79FE1-0B07-4B20-8E49-F84C20114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00343-264A-4F13-A596-792A9490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49DA4-C439-4CDE-9456-6F72FC468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5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BFC33-06D7-46D0-AAD2-02B3F930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0EDFE-F04D-4456-96BD-AA3475BC1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E54FBE-A5FB-4984-8EB3-25F23B5FD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6B4D7-5634-4DB9-BCC1-674C53FDD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441DD-7F16-423D-A15E-579B3F9D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CCF81-3653-436C-BBFE-B8B201143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044A8-E916-4E94-86ED-2B2D5B4A3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86529-E8E9-432A-A3CA-96136817D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3E67C-CA2E-4157-8DD4-5A12BF50B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E678B9-0889-4A55-8253-A3BA95B758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BABECF-E8DD-484A-9702-61183D904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BE6F77-A1A8-4466-977E-07C244415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7C4449-6A37-42D9-B67F-908400F0D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1A338-2E07-4C04-8767-1F58BC8CB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7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D0B8C-9705-43F6-AB72-D575EF87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3BF436-DAF4-492A-A9C4-1AD1658FC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C43C3-5830-4FA5-BD11-CDC3F60D3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EE5BBB-BBE9-4665-88C6-01192D74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6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26C5B0-3A44-4B6F-BE66-45A3B2DE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68ACCF-196D-42BE-965F-BD71A1A07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1B9EC-4D10-470B-BD7E-78489F6F2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8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5CE5-F1AD-410A-90E0-9FD8A946F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7D995-74EA-473C-86DE-F451B2EA5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428B91-DC16-4B17-99AE-5A308614B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2B615-21E0-4039-943A-0220EE2E7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005ADA-F1BA-4855-B2CD-12788B92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D78264-15FE-4D27-BB70-670074280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86CB0-920B-4D9B-8827-3B6E93FD4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7161B7-B396-4628-8E37-5C9F956E60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DDC84-CCA7-4EF4-A44E-2CC922304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41039-9CB6-4862-A0A8-B9DA3288C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1A88D-139B-43A3-975E-9D8B04405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E3259-1902-444D-9642-30C41C38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2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6D0891-14AB-4BEC-8CD7-C9B8DBC3E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B93CC-9606-48B4-925C-BC0095245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EEE2A-243A-4474-A66F-3A030C85B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F7553-AA2C-4075-ACFA-8C73C639E15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59A0E-F1B4-4C65-9D9E-7064BAF07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A74D4-FD8D-4DEF-9107-52A2C2754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0C986-9D8E-4237-ABAF-9C4BCB6B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4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9F3F3CF-6B2E-4F31-94B8-578B702F7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16313"/>
            <a:ext cx="9144000" cy="1227133"/>
          </a:xfrm>
          <a:solidFill>
            <a:schemeClr val="bg2">
              <a:lumMod val="90000"/>
            </a:schemeClr>
          </a:solidFill>
          <a:ln>
            <a:noFill/>
          </a:ln>
        </p:spPr>
        <p:txBody>
          <a:bodyPr tIns="182880"/>
          <a:lstStyle/>
          <a:p>
            <a:r>
              <a:rPr lang="en-US" b="1" dirty="0">
                <a:solidFill>
                  <a:srgbClr val="0070C0"/>
                </a:solidFill>
              </a:rPr>
              <a:t>Purpose</a:t>
            </a:r>
          </a:p>
          <a:p>
            <a:r>
              <a:rPr lang="en-US" sz="1800" dirty="0"/>
              <a:t>To foster community for military heroes and those who support them.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D5AE8EF-A59E-492A-8D9F-C4CD50CBE604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6096000" y="1095375"/>
            <a:ext cx="0" cy="2420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5C0E9E7-50BC-4021-9B3C-19BF861D3BA7}"/>
              </a:ext>
            </a:extLst>
          </p:cNvPr>
          <p:cNvCxnSpPr/>
          <p:nvPr/>
        </p:nvCxnSpPr>
        <p:spPr>
          <a:xfrm>
            <a:off x="1219200" y="1085850"/>
            <a:ext cx="9563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54D58DC-6EA5-4870-A809-1B123C8958CF}"/>
              </a:ext>
            </a:extLst>
          </p:cNvPr>
          <p:cNvSpPr txBox="1"/>
          <p:nvPr/>
        </p:nvSpPr>
        <p:spPr>
          <a:xfrm>
            <a:off x="1619250" y="1257300"/>
            <a:ext cx="428624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Mission</a:t>
            </a:r>
          </a:p>
          <a:p>
            <a:pPr algn="ctr"/>
            <a:r>
              <a:rPr lang="en-US" dirty="0"/>
              <a:t>Providing career support, networking, and education for our military and veteran stakeholders, and their families.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65FF90-1B19-4343-A106-EACFC3949784}"/>
              </a:ext>
            </a:extLst>
          </p:cNvPr>
          <p:cNvSpPr txBox="1"/>
          <p:nvPr/>
        </p:nvSpPr>
        <p:spPr>
          <a:xfrm>
            <a:off x="6286503" y="1257300"/>
            <a:ext cx="42862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Vision</a:t>
            </a:r>
          </a:p>
          <a:p>
            <a:pPr algn="ctr"/>
            <a:r>
              <a:rPr lang="en-US" dirty="0"/>
              <a:t>Veterans are thriving in our community.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BEECB6-585D-4CBB-B9A9-110BB742C6F4}"/>
              </a:ext>
            </a:extLst>
          </p:cNvPr>
          <p:cNvSpPr txBox="1"/>
          <p:nvPr/>
        </p:nvSpPr>
        <p:spPr>
          <a:xfrm>
            <a:off x="1219200" y="438150"/>
            <a:ext cx="944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Military, Veterans and Families Business Resource </a:t>
            </a:r>
            <a:r>
              <a:rPr lang="en-US" sz="2400" b="1"/>
              <a:t>Group Example </a:t>
            </a:r>
            <a:endParaRPr lang="en-US" sz="2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1E288D-6179-4E94-9DC4-BB33283760E2}"/>
              </a:ext>
            </a:extLst>
          </p:cNvPr>
          <p:cNvSpPr txBox="1"/>
          <p:nvPr/>
        </p:nvSpPr>
        <p:spPr>
          <a:xfrm>
            <a:off x="7905750" y="5925234"/>
            <a:ext cx="2581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Facilitate Purposeful </a:t>
            </a:r>
            <a:br>
              <a:rPr lang="en-US" dirty="0"/>
            </a:br>
            <a:r>
              <a:rPr lang="en-US" dirty="0"/>
              <a:t>Community Engagement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8B2449-AFAF-4C6F-84B7-728C62A59BFC}"/>
              </a:ext>
            </a:extLst>
          </p:cNvPr>
          <p:cNvSpPr txBox="1"/>
          <p:nvPr/>
        </p:nvSpPr>
        <p:spPr>
          <a:xfrm>
            <a:off x="1038225" y="512951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Goals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A3C33E-BB32-454C-8E5F-EE39ED22968B}"/>
              </a:ext>
            </a:extLst>
          </p:cNvPr>
          <p:cNvSpPr txBox="1"/>
          <p:nvPr/>
        </p:nvSpPr>
        <p:spPr>
          <a:xfrm>
            <a:off x="4795838" y="5925234"/>
            <a:ext cx="2381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Provide Education </a:t>
            </a:r>
            <a:br>
              <a:rPr lang="en-US" dirty="0"/>
            </a:br>
            <a:r>
              <a:rPr lang="en-US" dirty="0"/>
              <a:t>and Awareness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D9743F-E910-4AC3-8702-360DCD7C356A}"/>
              </a:ext>
            </a:extLst>
          </p:cNvPr>
          <p:cNvSpPr txBox="1"/>
          <p:nvPr/>
        </p:nvSpPr>
        <p:spPr>
          <a:xfrm>
            <a:off x="1952625" y="5925234"/>
            <a:ext cx="211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Support VSP </a:t>
            </a:r>
            <a:br>
              <a:rPr lang="en-US" dirty="0"/>
            </a:br>
            <a:r>
              <a:rPr lang="en-US" dirty="0"/>
              <a:t>Strategic Objectives </a:t>
            </a:r>
          </a:p>
        </p:txBody>
      </p:sp>
      <p:pic>
        <p:nvPicPr>
          <p:cNvPr id="19" name="Graphic 18" descr="Bullseye">
            <a:extLst>
              <a:ext uri="{FF2B5EF4-FFF2-40B4-BE49-F238E27FC236}">
                <a16:creationId xmlns:a16="http://schemas.microsoft.com/office/drawing/2014/main" id="{623E162F-0F7D-46F4-9C9C-D5692ADC53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93571" y="5092577"/>
            <a:ext cx="832657" cy="832657"/>
          </a:xfrm>
          <a:prstGeom prst="rect">
            <a:avLst/>
          </a:prstGeom>
        </p:spPr>
      </p:pic>
      <p:pic>
        <p:nvPicPr>
          <p:cNvPr id="21" name="Graphic 20" descr="Graduation cap">
            <a:extLst>
              <a:ext uri="{FF2B5EF4-FFF2-40B4-BE49-F238E27FC236}">
                <a16:creationId xmlns:a16="http://schemas.microsoft.com/office/drawing/2014/main" id="{948A4022-8A23-4BF3-B520-FEC6B628F2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43550" y="5051705"/>
            <a:ext cx="914400" cy="914400"/>
          </a:xfrm>
          <a:prstGeom prst="rect">
            <a:avLst/>
          </a:prstGeom>
        </p:spPr>
      </p:pic>
      <p:pic>
        <p:nvPicPr>
          <p:cNvPr id="23" name="Graphic 22" descr="Users">
            <a:extLst>
              <a:ext uri="{FF2B5EF4-FFF2-40B4-BE49-F238E27FC236}">
                <a16:creationId xmlns:a16="http://schemas.microsoft.com/office/drawing/2014/main" id="{EA638FCF-4AC2-428E-A7EC-3654E59099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39187" y="505170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06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Zurn</dc:creator>
  <cp:lastModifiedBy>Kristi Cappelletti-Matthews</cp:lastModifiedBy>
  <cp:revision>19</cp:revision>
  <dcterms:created xsi:type="dcterms:W3CDTF">2021-03-29T22:47:35Z</dcterms:created>
  <dcterms:modified xsi:type="dcterms:W3CDTF">2021-05-05T20:46:26Z</dcterms:modified>
</cp:coreProperties>
</file>