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257" r:id="rId2"/>
    <p:sldId id="436" r:id="rId3"/>
    <p:sldId id="317" r:id="rId4"/>
    <p:sldId id="375" r:id="rId5"/>
    <p:sldId id="1301" r:id="rId6"/>
    <p:sldId id="1282" r:id="rId7"/>
    <p:sldId id="3078" r:id="rId8"/>
    <p:sldId id="1379" r:id="rId9"/>
    <p:sldId id="1290" r:id="rId10"/>
    <p:sldId id="3094" r:id="rId11"/>
    <p:sldId id="328" r:id="rId12"/>
    <p:sldId id="3124" r:id="rId13"/>
    <p:sldId id="3125" r:id="rId14"/>
    <p:sldId id="1563" r:id="rId15"/>
    <p:sldId id="3126" r:id="rId16"/>
    <p:sldId id="3119" r:id="rId17"/>
    <p:sldId id="3122" r:id="rId18"/>
    <p:sldId id="3120" r:id="rId19"/>
    <p:sldId id="260" r:id="rId20"/>
    <p:sldId id="1284" r:id="rId21"/>
    <p:sldId id="475" r:id="rId22"/>
    <p:sldId id="477" r:id="rId23"/>
    <p:sldId id="478" r:id="rId24"/>
    <p:sldId id="476" r:id="rId25"/>
    <p:sldId id="1293" r:id="rId26"/>
    <p:sldId id="498" r:id="rId27"/>
    <p:sldId id="292" r:id="rId28"/>
    <p:sldId id="1286" r:id="rId29"/>
    <p:sldId id="294" r:id="rId30"/>
    <p:sldId id="1288" r:id="rId31"/>
    <p:sldId id="1287" r:id="rId32"/>
    <p:sldId id="1316" r:id="rId33"/>
    <p:sldId id="293" r:id="rId34"/>
    <p:sldId id="1315" r:id="rId35"/>
    <p:sldId id="349" r:id="rId36"/>
    <p:sldId id="295" r:id="rId37"/>
    <p:sldId id="1312" r:id="rId38"/>
    <p:sldId id="480" r:id="rId39"/>
    <p:sldId id="1317" r:id="rId40"/>
    <p:sldId id="481" r:id="rId41"/>
    <p:sldId id="1308" r:id="rId42"/>
    <p:sldId id="1309" r:id="rId43"/>
    <p:sldId id="1310" r:id="rId44"/>
    <p:sldId id="1311" r:id="rId45"/>
    <p:sldId id="1307" r:id="rId46"/>
    <p:sldId id="3026" r:id="rId47"/>
    <p:sldId id="2995" r:id="rId48"/>
    <p:sldId id="276" r:id="rId49"/>
    <p:sldId id="1291" r:id="rId50"/>
    <p:sldId id="322" r:id="rId51"/>
    <p:sldId id="3128" r:id="rId52"/>
    <p:sldId id="329" r:id="rId53"/>
    <p:sldId id="333" r:id="rId54"/>
    <p:sldId id="3111" r:id="rId55"/>
    <p:sldId id="1525" r:id="rId56"/>
    <p:sldId id="1419" r:id="rId57"/>
    <p:sldId id="1450" r:id="rId58"/>
    <p:sldId id="2250" r:id="rId59"/>
    <p:sldId id="865" r:id="rId60"/>
    <p:sldId id="1526" r:id="rId61"/>
    <p:sldId id="710" r:id="rId62"/>
    <p:sldId id="3092" r:id="rId63"/>
    <p:sldId id="3127" r:id="rId64"/>
    <p:sldId id="3085"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bicki, Catherine C" initials="DCC" lastIdx="1" clrIdx="0">
    <p:extLst>
      <p:ext uri="{19B8F6BF-5375-455C-9EA6-DF929625EA0E}">
        <p15:presenceInfo xmlns:p15="http://schemas.microsoft.com/office/powerpoint/2012/main" userId="S::Catherine.Dubicki@va.gov::3026c05f-9efd-43e2-a2dc-f57a8fadfb7c" providerId="AD"/>
      </p:ext>
    </p:extLst>
  </p:cmAuthor>
  <p:cmAuthor id="2" name="Mells, Lillie M" initials="MLM" lastIdx="28" clrIdx="1">
    <p:extLst>
      <p:ext uri="{19B8F6BF-5375-455C-9EA6-DF929625EA0E}">
        <p15:presenceInfo xmlns:p15="http://schemas.microsoft.com/office/powerpoint/2012/main" userId="S::Lillie.Mells@va.gov::cb6fed0c-e806-4f9c-9aab-88dac61eb5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18" autoAdjust="0"/>
    <p:restoredTop sz="79274" autoAdjust="0"/>
  </p:normalViewPr>
  <p:slideViewPr>
    <p:cSldViewPr snapToGrid="0">
      <p:cViewPr varScale="1">
        <p:scale>
          <a:sx n="60" d="100"/>
          <a:sy n="60" d="100"/>
        </p:scale>
        <p:origin x="1188" y="78"/>
      </p:cViewPr>
      <p:guideLst/>
    </p:cSldViewPr>
  </p:slideViewPr>
  <p:outlineViewPr>
    <p:cViewPr>
      <p:scale>
        <a:sx n="33" d="100"/>
        <a:sy n="33" d="100"/>
      </p:scale>
      <p:origin x="0" y="-3138"/>
    </p:cViewPr>
  </p:outlineViewPr>
  <p:notesTextViewPr>
    <p:cViewPr>
      <p:scale>
        <a:sx n="1" d="1"/>
        <a:sy n="1" d="1"/>
      </p:scale>
      <p:origin x="0" y="0"/>
    </p:cViewPr>
  </p:notesTextViewPr>
  <p:sorterViewPr>
    <p:cViewPr varScale="1">
      <p:scale>
        <a:sx n="1" d="1"/>
        <a:sy n="1" d="1"/>
      </p:scale>
      <p:origin x="0" y="-1366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oleObject" Target="file:///\\v11.med.va.gov\ann\hsrdfs2\SMITREC%20DATA\Ind\John\JM\Ira%20Katz\Suicide%20Meetings%202021\1-11-21%20Annual%20Report\6-2-21%20Topline%20from%20Brady\6-3-21%20making%20figures%20JM.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v11.med.va.gov\ann\hsrdfs2\SMITREC%20DATA\Ind\John\JM\Ira%20Katz\Suicide%20Meetings%202021\1-11-21%20Annual%20Report\7-7-21%20topline%20info%20from%20Chandru\to2019_TOP_LINE_02JUN2021%20jm%207-7-2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VHAANNHeinT\Desktop\Suicide%20Rate%20Trends%20SC%20Updated%20-%20Additions%206.15.21%20TCH.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50800" cap="rnd">
              <a:solidFill>
                <a:schemeClr val="tx2"/>
              </a:solidFill>
              <a:round/>
            </a:ln>
            <a:effectLst/>
          </c:spPr>
          <c:marker>
            <c:symbol val="none"/>
          </c:marker>
          <c:dLbls>
            <c:dLbl>
              <c:idx val="2"/>
              <c:layout>
                <c:manualLayout>
                  <c:x val="-3.4937890334638963E-3"/>
                  <c:y val="2.9446674950637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C0-4B5C-BBD0-EAE690E9D056}"/>
                </c:ext>
              </c:extLst>
            </c:dLbl>
            <c:dLbl>
              <c:idx val="3"/>
              <c:layout>
                <c:manualLayout>
                  <c:x val="2.3291926889759309E-3"/>
                  <c:y val="1.22694478960987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C0-4B5C-BBD0-EAE690E9D056}"/>
                </c:ext>
              </c:extLst>
            </c:dLbl>
            <c:dLbl>
              <c:idx val="4"/>
              <c:layout>
                <c:manualLayout>
                  <c:x val="0"/>
                  <c:y val="-1.9631116633758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C0-4B5C-BBD0-EAE690E9D056}"/>
                </c:ext>
              </c:extLst>
            </c:dLbl>
            <c:dLbl>
              <c:idx val="7"/>
              <c:layout>
                <c:manualLayout>
                  <c:x val="1.1645963444879654E-3"/>
                  <c:y val="-2.69927853714174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C0-4B5C-BBD0-EAE690E9D056}"/>
                </c:ext>
              </c:extLst>
            </c:dLbl>
            <c:dLbl>
              <c:idx val="8"/>
              <c:layout>
                <c:manualLayout>
                  <c:x val="-3.4937890334638963E-3"/>
                  <c:y val="2.20850062129779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C0-4B5C-BBD0-EAE690E9D056}"/>
                </c:ext>
              </c:extLst>
            </c:dLbl>
            <c:dLbl>
              <c:idx val="9"/>
              <c:layout>
                <c:manualLayout>
                  <c:x val="3.4937890334638963E-3"/>
                  <c:y val="-1.22694478960988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C0-4B5C-BBD0-EAE690E9D056}"/>
                </c:ext>
              </c:extLst>
            </c:dLbl>
            <c:dLbl>
              <c:idx val="10"/>
              <c:layout>
                <c:manualLayout>
                  <c:x val="0"/>
                  <c:y val="-3.6808343688296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7C0-4B5C-BBD0-EAE690E9D056}"/>
                </c:ext>
              </c:extLst>
            </c:dLbl>
            <c:dLbl>
              <c:idx val="11"/>
              <c:layout>
                <c:manualLayout>
                  <c:x val="3.4937890334638109E-3"/>
                  <c:y val="1.9631116633758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7C0-4B5C-BBD0-EAE690E9D056}"/>
                </c:ext>
              </c:extLst>
            </c:dLbl>
            <c:dLbl>
              <c:idx val="13"/>
              <c:layout>
                <c:manualLayout>
                  <c:x val="8.5402745349315489E-17"/>
                  <c:y val="-2.9446674950637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7C0-4B5C-BBD0-EAE690E9D056}"/>
                </c:ext>
              </c:extLst>
            </c:dLbl>
            <c:dLbl>
              <c:idx val="16"/>
              <c:layout>
                <c:manualLayout>
                  <c:x val="0"/>
                  <c:y val="-1.22694478960988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7C0-4B5C-BBD0-EAE690E9D05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'O:\Ind\John\JM\Ira Katz\Suicide Meetings 2021\1-11-21 Annual Report\5-7-21 Topline info from Sybil\[to2019_TOP_LINE_06MAY2021 5-7-21 5-9-21.xlsx]figures'!$J$12:$J$30</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'[6-3-21 making figures JM.xlsx]Figures'!$K$12:$K$30</c:f>
              <c:numCache>
                <c:formatCode>###,###,###,##0</c:formatCode>
                <c:ptCount val="19"/>
                <c:pt idx="0">
                  <c:v>5989</c:v>
                </c:pt>
                <c:pt idx="1">
                  <c:v>6129</c:v>
                </c:pt>
                <c:pt idx="2">
                  <c:v>5981</c:v>
                </c:pt>
                <c:pt idx="3">
                  <c:v>5991</c:v>
                </c:pt>
                <c:pt idx="4">
                  <c:v>6112</c:v>
                </c:pt>
                <c:pt idx="5">
                  <c:v>6019</c:v>
                </c:pt>
                <c:pt idx="6">
                  <c:v>6232</c:v>
                </c:pt>
                <c:pt idx="7">
                  <c:v>6555</c:v>
                </c:pt>
                <c:pt idx="8">
                  <c:v>6506</c:v>
                </c:pt>
                <c:pt idx="9">
                  <c:v>6535</c:v>
                </c:pt>
                <c:pt idx="10">
                  <c:v>6437</c:v>
                </c:pt>
                <c:pt idx="11">
                  <c:v>6432</c:v>
                </c:pt>
                <c:pt idx="12">
                  <c:v>6497</c:v>
                </c:pt>
                <c:pt idx="13">
                  <c:v>6639</c:v>
                </c:pt>
                <c:pt idx="14">
                  <c:v>6613</c:v>
                </c:pt>
                <c:pt idx="15">
                  <c:v>6475</c:v>
                </c:pt>
                <c:pt idx="16">
                  <c:v>6761</c:v>
                </c:pt>
                <c:pt idx="17">
                  <c:v>6660</c:v>
                </c:pt>
                <c:pt idx="18">
                  <c:v>6261</c:v>
                </c:pt>
              </c:numCache>
            </c:numRef>
          </c:val>
          <c:smooth val="0"/>
          <c:extLst>
            <c:ext xmlns:c16="http://schemas.microsoft.com/office/drawing/2014/chart" uri="{C3380CC4-5D6E-409C-BE32-E72D297353CC}">
              <c16:uniqueId val="{0000000A-07C0-4B5C-BBD0-EAE690E9D056}"/>
            </c:ext>
          </c:extLst>
        </c:ser>
        <c:dLbls>
          <c:showLegendKey val="0"/>
          <c:showVal val="0"/>
          <c:showCatName val="0"/>
          <c:showSerName val="0"/>
          <c:showPercent val="0"/>
          <c:showBubbleSize val="0"/>
        </c:dLbls>
        <c:smooth val="0"/>
        <c:axId val="475267880"/>
        <c:axId val="475265584"/>
      </c:lineChart>
      <c:catAx>
        <c:axId val="475267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75265584"/>
        <c:crosses val="autoZero"/>
        <c:auto val="1"/>
        <c:lblAlgn val="ctr"/>
        <c:lblOffset val="100"/>
        <c:noMultiLvlLbl val="0"/>
      </c:catAx>
      <c:valAx>
        <c:axId val="475265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75267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sz="2400">
              <a:solidFill>
                <a:schemeClr val="tx1"/>
              </a:solidFill>
            </a:endParaRP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v>Veterans</c:v>
          </c:tx>
          <c:spPr>
            <a:ln w="50800" cap="rnd">
              <a:solidFill>
                <a:schemeClr val="accent1"/>
              </a:solidFill>
              <a:round/>
            </a:ln>
            <a:effectLst/>
          </c:spPr>
          <c:marker>
            <c:symbol val="none"/>
          </c:marker>
          <c:cat>
            <c:numRef>
              <c:f>'JM figures'!$E$36:$E$54</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'JM figures'!$F$36:$F$54</c:f>
              <c:numCache>
                <c:formatCode>#####0.0</c:formatCode>
                <c:ptCount val="19"/>
                <c:pt idx="0">
                  <c:v>17.1138827604574</c:v>
                </c:pt>
                <c:pt idx="1">
                  <c:v>16.8331985128114</c:v>
                </c:pt>
                <c:pt idx="2">
                  <c:v>18.107593908631401</c:v>
                </c:pt>
                <c:pt idx="3">
                  <c:v>18.087500282609</c:v>
                </c:pt>
                <c:pt idx="4">
                  <c:v>18.552931216504501</c:v>
                </c:pt>
                <c:pt idx="5">
                  <c:v>18.001755466786602</c:v>
                </c:pt>
                <c:pt idx="6">
                  <c:v>19.231893681838901</c:v>
                </c:pt>
                <c:pt idx="7">
                  <c:v>21.1218150683993</c:v>
                </c:pt>
                <c:pt idx="8">
                  <c:v>21.544913891587001</c:v>
                </c:pt>
                <c:pt idx="9">
                  <c:v>21.944186291321401</c:v>
                </c:pt>
                <c:pt idx="10">
                  <c:v>22.783214334451401</c:v>
                </c:pt>
                <c:pt idx="11">
                  <c:v>22.916083777470899</c:v>
                </c:pt>
                <c:pt idx="12">
                  <c:v>24.100151842715601</c:v>
                </c:pt>
                <c:pt idx="13">
                  <c:v>25.3280789227592</c:v>
                </c:pt>
                <c:pt idx="14">
                  <c:v>26.5973843816688</c:v>
                </c:pt>
                <c:pt idx="15">
                  <c:v>26.470779491760499</c:v>
                </c:pt>
                <c:pt idx="16">
                  <c:v>29.394468061097999</c:v>
                </c:pt>
                <c:pt idx="17">
                  <c:v>28.993790717413699</c:v>
                </c:pt>
                <c:pt idx="18">
                  <c:v>26.896281635883899</c:v>
                </c:pt>
              </c:numCache>
            </c:numRef>
          </c:val>
          <c:smooth val="0"/>
          <c:extLst>
            <c:ext xmlns:c16="http://schemas.microsoft.com/office/drawing/2014/chart" uri="{C3380CC4-5D6E-409C-BE32-E72D297353CC}">
              <c16:uniqueId val="{00000000-DF32-4BBA-A6B5-4B43639C1EB5}"/>
            </c:ext>
          </c:extLst>
        </c:ser>
        <c:ser>
          <c:idx val="1"/>
          <c:order val="1"/>
          <c:tx>
            <c:v>Non-Veteran US Adults</c:v>
          </c:tx>
          <c:spPr>
            <a:ln w="50800" cap="rnd">
              <a:solidFill>
                <a:schemeClr val="accent2"/>
              </a:solidFill>
              <a:round/>
            </a:ln>
            <a:effectLst/>
          </c:spPr>
          <c:marker>
            <c:symbol val="none"/>
          </c:marker>
          <c:cat>
            <c:numRef>
              <c:f>'JM figures'!$E$36:$E$54</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'JM figures'!$G$36:$G$54</c:f>
              <c:numCache>
                <c:formatCode>#####0.0</c:formatCode>
                <c:ptCount val="19"/>
                <c:pt idx="0">
                  <c:v>14.755223576373799</c:v>
                </c:pt>
                <c:pt idx="1">
                  <c:v>15.029560052539299</c:v>
                </c:pt>
                <c:pt idx="2">
                  <c:v>14.6896990886918</c:v>
                </c:pt>
                <c:pt idx="3">
                  <c:v>14.7481486465903</c:v>
                </c:pt>
                <c:pt idx="4">
                  <c:v>14.5477218017193</c:v>
                </c:pt>
                <c:pt idx="5">
                  <c:v>14.5889622108563</c:v>
                </c:pt>
                <c:pt idx="6">
                  <c:v>14.8939894190929</c:v>
                </c:pt>
                <c:pt idx="7">
                  <c:v>15.1311072332074</c:v>
                </c:pt>
                <c:pt idx="8">
                  <c:v>15.241569813942</c:v>
                </c:pt>
                <c:pt idx="9">
                  <c:v>15.7182615072056</c:v>
                </c:pt>
                <c:pt idx="10">
                  <c:v>16.070945862406401</c:v>
                </c:pt>
                <c:pt idx="11">
                  <c:v>16.358837558288599</c:v>
                </c:pt>
                <c:pt idx="12">
                  <c:v>16.3375882611107</c:v>
                </c:pt>
                <c:pt idx="13">
                  <c:v>16.714298859883399</c:v>
                </c:pt>
                <c:pt idx="14">
                  <c:v>17.048445436877799</c:v>
                </c:pt>
                <c:pt idx="15">
                  <c:v>17.1474668643265</c:v>
                </c:pt>
                <c:pt idx="16">
                  <c:v>17.676370622966001</c:v>
                </c:pt>
                <c:pt idx="17">
                  <c:v>17.974309691770799</c:v>
                </c:pt>
                <c:pt idx="18">
                  <c:v>17.6596275879701</c:v>
                </c:pt>
              </c:numCache>
            </c:numRef>
          </c:val>
          <c:smooth val="0"/>
          <c:extLst>
            <c:ext xmlns:c16="http://schemas.microsoft.com/office/drawing/2014/chart" uri="{C3380CC4-5D6E-409C-BE32-E72D297353CC}">
              <c16:uniqueId val="{00000001-DF32-4BBA-A6B5-4B43639C1EB5}"/>
            </c:ext>
          </c:extLst>
        </c:ser>
        <c:dLbls>
          <c:showLegendKey val="0"/>
          <c:showVal val="0"/>
          <c:showCatName val="0"/>
          <c:showSerName val="0"/>
          <c:showPercent val="0"/>
          <c:showBubbleSize val="0"/>
        </c:dLbls>
        <c:smooth val="0"/>
        <c:axId val="617130168"/>
        <c:axId val="617127216"/>
      </c:lineChart>
      <c:catAx>
        <c:axId val="617130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7127216"/>
        <c:crosses val="autoZero"/>
        <c:auto val="1"/>
        <c:lblAlgn val="ctr"/>
        <c:lblOffset val="100"/>
        <c:noMultiLvlLbl val="0"/>
      </c:catAx>
      <c:valAx>
        <c:axId val="617127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r>
                  <a:rPr lang="en-US" sz="1400">
                    <a:solidFill>
                      <a:schemeClr val="tx1"/>
                    </a:solidFill>
                  </a:rPr>
                  <a:t>Age- and Sex-Adjusted Suicide Rate Per 100,000</a:t>
                </a:r>
              </a:p>
            </c:rich>
          </c:tx>
          <c:layout>
            <c:manualLayout>
              <c:xMode val="edge"/>
              <c:yMode val="edge"/>
              <c:x val="4.6583853779518618E-3"/>
              <c:y val="0.2152127199143501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7130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400" b="0" i="0" u="none" strike="noStrike" kern="1200" spc="0" baseline="0">
                <a:solidFill>
                  <a:sysClr val="windowText" lastClr="000000">
                    <a:lumMod val="65000"/>
                    <a:lumOff val="35000"/>
                  </a:sysClr>
                </a:solidFill>
                <a:latin typeface="+mn-lt"/>
                <a:ea typeface="+mn-ea"/>
                <a:cs typeface="+mn-cs"/>
              </a:defRPr>
            </a:pPr>
            <a:r>
              <a:rPr lang="en-US" sz="2200" b="1" dirty="0">
                <a:solidFill>
                  <a:srgbClr val="142A5B"/>
                </a:solidFill>
                <a:effectLst/>
                <a:latin typeface="+mn-lt"/>
                <a:cs typeface="Arial" panose="020B0604020202020204" pitchFamily="34" charset="0"/>
              </a:rPr>
              <a:t>Age-Adjusted Suicide Rate Per 100,000,</a:t>
            </a:r>
          </a:p>
          <a:p>
            <a:pPr marL="0" marR="0" lvl="0" indent="0" algn="ctr" defTabSz="914400" rtl="0" eaLnBrk="1" fontAlgn="auto" latinLnBrk="0" hangingPunct="1">
              <a:lnSpc>
                <a:spcPct val="100000"/>
              </a:lnSpc>
              <a:spcBef>
                <a:spcPts val="0"/>
              </a:spcBef>
              <a:spcAft>
                <a:spcPts val="0"/>
              </a:spcAft>
              <a:buClrTx/>
              <a:buSzTx/>
              <a:buFontTx/>
              <a:buNone/>
              <a:tabLst/>
              <a:defRPr sz="2400">
                <a:solidFill>
                  <a:sysClr val="windowText" lastClr="000000">
                    <a:lumMod val="65000"/>
                    <a:lumOff val="35000"/>
                  </a:sysClr>
                </a:solidFill>
              </a:defRPr>
            </a:pPr>
            <a:r>
              <a:rPr lang="en-US" sz="2200" b="1" dirty="0">
                <a:solidFill>
                  <a:srgbClr val="142A5B"/>
                </a:solidFill>
                <a:effectLst/>
                <a:latin typeface="+mn-lt"/>
                <a:cs typeface="Arial" panose="020B0604020202020204" pitchFamily="34" charset="0"/>
              </a:rPr>
              <a:t>Male and Female Veterans, 2001-2019 </a:t>
            </a:r>
          </a:p>
        </c:rich>
      </c:tx>
      <c:layout>
        <c:manualLayout>
          <c:xMode val="edge"/>
          <c:yMode val="edge"/>
          <c:x val="3.2679437916758092E-2"/>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lineChart>
        <c:grouping val="standard"/>
        <c:varyColors val="0"/>
        <c:ser>
          <c:idx val="0"/>
          <c:order val="0"/>
          <c:tx>
            <c:v>Male Veterans</c:v>
          </c:tx>
          <c:spPr>
            <a:ln w="50800" cap="rnd">
              <a:solidFill>
                <a:schemeClr val="accent1"/>
              </a:solidFill>
              <a:round/>
            </a:ln>
            <a:effectLst/>
          </c:spPr>
          <c:marker>
            <c:symbol val="none"/>
          </c:marker>
          <c:cat>
            <c:numRef>
              <c:f>'11.Male vs Female Vets'!$A$12:$A$30</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'11.Male vs Female Vets'!$C$12:$C$30</c:f>
              <c:numCache>
                <c:formatCode>#####0.0</c:formatCode>
                <c:ptCount val="19"/>
                <c:pt idx="0">
                  <c:v>25.9306052064785</c:v>
                </c:pt>
                <c:pt idx="1">
                  <c:v>26.8176456539939</c:v>
                </c:pt>
                <c:pt idx="2">
                  <c:v>28.0496507609069</c:v>
                </c:pt>
                <c:pt idx="3">
                  <c:v>27.4432556089005</c:v>
                </c:pt>
                <c:pt idx="4">
                  <c:v>27.602362859887801</c:v>
                </c:pt>
                <c:pt idx="5">
                  <c:v>27.4883132537324</c:v>
                </c:pt>
                <c:pt idx="6">
                  <c:v>29.168094123988901</c:v>
                </c:pt>
                <c:pt idx="7">
                  <c:v>31.174849777632399</c:v>
                </c:pt>
                <c:pt idx="8">
                  <c:v>31.067016137215202</c:v>
                </c:pt>
                <c:pt idx="9">
                  <c:v>31.8837312518482</c:v>
                </c:pt>
                <c:pt idx="10">
                  <c:v>32.4976541155932</c:v>
                </c:pt>
                <c:pt idx="11">
                  <c:v>33.661427736696403</c:v>
                </c:pt>
                <c:pt idx="12">
                  <c:v>35.017314650487798</c:v>
                </c:pt>
                <c:pt idx="13">
                  <c:v>35.694782477693799</c:v>
                </c:pt>
                <c:pt idx="14">
                  <c:v>37.313182025881197</c:v>
                </c:pt>
                <c:pt idx="15">
                  <c:v>37.917922465912604</c:v>
                </c:pt>
                <c:pt idx="16">
                  <c:v>39.375154685026097</c:v>
                </c:pt>
                <c:pt idx="17">
                  <c:v>40.352256578750797</c:v>
                </c:pt>
                <c:pt idx="18">
                  <c:v>38.825298792944203</c:v>
                </c:pt>
              </c:numCache>
            </c:numRef>
          </c:val>
          <c:smooth val="0"/>
          <c:extLst>
            <c:ext xmlns:c16="http://schemas.microsoft.com/office/drawing/2014/chart" uri="{C3380CC4-5D6E-409C-BE32-E72D297353CC}">
              <c16:uniqueId val="{00000000-A48C-42BE-9FB7-8377F56505A2}"/>
            </c:ext>
          </c:extLst>
        </c:ser>
        <c:ser>
          <c:idx val="1"/>
          <c:order val="1"/>
          <c:tx>
            <c:v>Female Veterans</c:v>
          </c:tx>
          <c:spPr>
            <a:ln w="50800" cap="rnd">
              <a:solidFill>
                <a:srgbClr val="92D050"/>
              </a:solidFill>
              <a:round/>
            </a:ln>
            <a:effectLst/>
          </c:spPr>
          <c:marker>
            <c:symbol val="none"/>
          </c:marker>
          <c:cat>
            <c:numRef>
              <c:f>'11.Male vs Female Vets'!$A$12:$A$30</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'11.Male vs Female Vets'!$F$12:$F$30</c:f>
              <c:numCache>
                <c:formatCode>#####0.0</c:formatCode>
                <c:ptCount val="19"/>
                <c:pt idx="0">
                  <c:v>9.1416674049442008</c:v>
                </c:pt>
                <c:pt idx="1">
                  <c:v>7.6452186663422701</c:v>
                </c:pt>
                <c:pt idx="2">
                  <c:v>8.9657213915196508</c:v>
                </c:pt>
                <c:pt idx="3">
                  <c:v>9.5890360419972396</c:v>
                </c:pt>
                <c:pt idx="4">
                  <c:v>10.4291189163194</c:v>
                </c:pt>
                <c:pt idx="5">
                  <c:v>9.3758852107331094</c:v>
                </c:pt>
                <c:pt idx="6">
                  <c:v>10.2181103864542</c:v>
                </c:pt>
                <c:pt idx="7">
                  <c:v>11.941120204197199</c:v>
                </c:pt>
                <c:pt idx="8">
                  <c:v>12.956681059578701</c:v>
                </c:pt>
                <c:pt idx="9">
                  <c:v>12.7588352240035</c:v>
                </c:pt>
                <c:pt idx="10">
                  <c:v>13.8063232341405</c:v>
                </c:pt>
                <c:pt idx="11">
                  <c:v>12.822441191596999</c:v>
                </c:pt>
                <c:pt idx="12">
                  <c:v>13.797181313238699</c:v>
                </c:pt>
                <c:pt idx="13">
                  <c:v>15.539447238079999</c:v>
                </c:pt>
                <c:pt idx="14">
                  <c:v>16.292340575502699</c:v>
                </c:pt>
                <c:pt idx="15">
                  <c:v>15.440668459134899</c:v>
                </c:pt>
                <c:pt idx="16">
                  <c:v>19.945509292251799</c:v>
                </c:pt>
                <c:pt idx="17">
                  <c:v>18.129064477650999</c:v>
                </c:pt>
                <c:pt idx="18">
                  <c:v>15.4209932642935</c:v>
                </c:pt>
              </c:numCache>
            </c:numRef>
          </c:val>
          <c:smooth val="0"/>
          <c:extLst>
            <c:ext xmlns:c16="http://schemas.microsoft.com/office/drawing/2014/chart" uri="{C3380CC4-5D6E-409C-BE32-E72D297353CC}">
              <c16:uniqueId val="{00000001-A48C-42BE-9FB7-8377F56505A2}"/>
            </c:ext>
          </c:extLst>
        </c:ser>
        <c:dLbls>
          <c:showLegendKey val="0"/>
          <c:showVal val="0"/>
          <c:showCatName val="0"/>
          <c:showSerName val="0"/>
          <c:showPercent val="0"/>
          <c:showBubbleSize val="0"/>
        </c:dLbls>
        <c:smooth val="0"/>
        <c:axId val="468936440"/>
        <c:axId val="591645312"/>
      </c:lineChart>
      <c:catAx>
        <c:axId val="468936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1645312"/>
        <c:crosses val="autoZero"/>
        <c:auto val="1"/>
        <c:lblAlgn val="ctr"/>
        <c:lblOffset val="100"/>
        <c:noMultiLvlLbl val="0"/>
      </c:catAx>
      <c:valAx>
        <c:axId val="591645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r>
                  <a:rPr lang="en-US" sz="1400" b="0" i="0" baseline="0">
                    <a:solidFill>
                      <a:schemeClr val="tx1"/>
                    </a:solidFill>
                    <a:effectLst/>
                    <a:latin typeface="Arial" panose="020B0604020202020204" pitchFamily="34" charset="0"/>
                    <a:cs typeface="Arial" panose="020B0604020202020204" pitchFamily="34" charset="0"/>
                  </a:rPr>
                  <a:t> Age-Adjusted Rate Per 100,000</a:t>
                </a:r>
                <a:endParaRPr lang="en-US" sz="1400">
                  <a:solidFill>
                    <a:schemeClr val="tx1"/>
                  </a:solidFill>
                  <a:effectLst/>
                  <a:latin typeface="Arial" panose="020B0604020202020204" pitchFamily="34" charset="0"/>
                  <a:cs typeface="Arial" panose="020B0604020202020204" pitchFamily="34" charset="0"/>
                </a:endParaRPr>
              </a:p>
            </c:rich>
          </c:tx>
          <c:layout>
            <c:manualLayout>
              <c:xMode val="edge"/>
              <c:yMode val="edge"/>
              <c:x val="0"/>
              <c:y val="0.30368754037640139"/>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68936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0.png"/></Relationships>
</file>

<file path=ppt/drawings/_rels/drawing2.xml.rels><?xml version="1.0" encoding="UTF-8" standalone="yes"?>
<Relationships xmlns="http://schemas.openxmlformats.org/package/2006/relationships"><Relationship Id="rId1" Type="http://schemas.openxmlformats.org/officeDocument/2006/relationships/image" Target="../media/image11.png"/></Relationships>
</file>

<file path=ppt/drawings/_rels/drawing3.xml.rels><?xml version="1.0" encoding="UTF-8" standalone="yes"?>
<Relationships xmlns="http://schemas.openxmlformats.org/package/2006/relationships"><Relationship Id="rId1" Type="http://schemas.openxmlformats.org/officeDocument/2006/relationships/image" Target="../media/image12.png"/></Relationships>
</file>

<file path=ppt/drawings/drawing1.xml><?xml version="1.0" encoding="utf-8"?>
<c:userShapes xmlns:c="http://schemas.openxmlformats.org/drawingml/2006/chart">
  <cdr:relSizeAnchor xmlns:cdr="http://schemas.openxmlformats.org/drawingml/2006/chartDrawing">
    <cdr:from>
      <cdr:x>0.13377</cdr:x>
      <cdr:y>0.71268</cdr:y>
    </cdr:from>
    <cdr:to>
      <cdr:x>0.93734</cdr:x>
      <cdr:y>0.78998</cdr:y>
    </cdr:to>
    <cdr:sp macro="" textlink="">
      <cdr:nvSpPr>
        <cdr:cNvPr id="5" name="TextBox 4">
          <a:extLst xmlns:a="http://schemas.openxmlformats.org/drawingml/2006/main">
            <a:ext uri="{FF2B5EF4-FFF2-40B4-BE49-F238E27FC236}">
              <a16:creationId xmlns:a16="http://schemas.microsoft.com/office/drawing/2014/main" id="{6F98A15D-9BD8-42D5-A467-75E06CBB6964}"/>
            </a:ext>
          </a:extLst>
        </cdr:cNvPr>
        <cdr:cNvSpPr txBox="1"/>
      </cdr:nvSpPr>
      <cdr:spPr>
        <a:xfrm xmlns:a="http://schemas.openxmlformats.org/drawingml/2006/main">
          <a:off x="1458793" y="3688420"/>
          <a:ext cx="8763000" cy="40011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0.4492</cdr:x>
      <cdr:y>0.57277</cdr:y>
    </cdr:from>
    <cdr:to>
      <cdr:x>0.88166</cdr:x>
      <cdr:y>0.82941</cdr:y>
    </cdr:to>
    <cdr:pic>
      <cdr:nvPicPr>
        <cdr:cNvPr id="6" name="chart">
          <a:extLst xmlns:a="http://schemas.openxmlformats.org/drawingml/2006/main">
            <a:ext uri="{FF2B5EF4-FFF2-40B4-BE49-F238E27FC236}">
              <a16:creationId xmlns:a16="http://schemas.microsoft.com/office/drawing/2014/main" id="{5AFE6CEF-A8CA-42C0-887E-8009C2F4ED7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898571" y="2964359"/>
          <a:ext cx="4716011" cy="1328227"/>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0.15625</cdr:x>
      <cdr:y>0.62439</cdr:y>
    </cdr:from>
    <cdr:to>
      <cdr:x>0.93188</cdr:x>
      <cdr:y>0.83863</cdr:y>
    </cdr:to>
    <cdr:pic>
      <cdr:nvPicPr>
        <cdr:cNvPr id="4" name="chart">
          <a:extLst xmlns:a="http://schemas.openxmlformats.org/drawingml/2006/main">
            <a:ext uri="{FF2B5EF4-FFF2-40B4-BE49-F238E27FC236}">
              <a16:creationId xmlns:a16="http://schemas.microsoft.com/office/drawing/2014/main" id="{BE86365D-A43B-4652-B320-5B21251FAAD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815152" y="3766782"/>
          <a:ext cx="9010669" cy="1292464"/>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0.46958</cdr:x>
      <cdr:y>0</cdr:y>
    </cdr:from>
    <cdr:to>
      <cdr:x>1</cdr:x>
      <cdr:y>0.20991</cdr:y>
    </cdr:to>
    <cdr:pic>
      <cdr:nvPicPr>
        <cdr:cNvPr id="3" name="chart">
          <a:extLst xmlns:a="http://schemas.openxmlformats.org/drawingml/2006/main">
            <a:ext uri="{FF2B5EF4-FFF2-40B4-BE49-F238E27FC236}">
              <a16:creationId xmlns:a16="http://schemas.microsoft.com/office/drawing/2014/main" id="{E832E5C8-F3BB-43AE-A445-7839FA18221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288035" y="-576828"/>
          <a:ext cx="5973144" cy="1197381"/>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9E3771-8CA4-465F-BFF9-DCE4781F994B}" type="datetimeFigureOut">
              <a:rPr lang="en-US" smtClean="0"/>
              <a:t>6/15/2022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0C30B-DD57-4CBE-8840-9727C4B438D1}" type="slidenum">
              <a:rPr lang="en-US" smtClean="0"/>
              <a:t>‹#›</a:t>
            </a:fld>
            <a:endParaRPr lang="en-US"/>
          </a:p>
        </p:txBody>
      </p:sp>
    </p:spTree>
    <p:extLst>
      <p:ext uri="{BB962C8B-B14F-4D97-AF65-F5344CB8AC3E}">
        <p14:creationId xmlns:p14="http://schemas.microsoft.com/office/powerpoint/2010/main" val="2749631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veteranscrisisline.net/"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veteranscrisisline.net/ResourceLocator"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maketheconnection.net/"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mirecc.va.gov/coaching/"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i.org/10.1111/sltb.12450"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mentalhealth.va.gov/suicide_prevention/docs/Office-of-Mental-Health-and-Suicide-Prevention-National-Strategy-for-Preventing-Veterans-Suicide.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1933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6,261 Veterans died by Suicide in 2019 compared with 6,660 in 2018</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Veterans accounted for 5,989 suicides in 2001, which represented 20.2% of suicides among U.S. adults in 2001; and 6,261 suicides in 2019, which, by comparison, represented 13.7% of suicides among U.S. adults in 2019.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044A4A06-1A74-4386-BF85-8E0EA046A9C4}" type="slidenum">
              <a:rPr lang="en-US" smtClean="0"/>
              <a:t>12</a:t>
            </a:fld>
            <a:endParaRPr lang="en-US"/>
          </a:p>
        </p:txBody>
      </p:sp>
    </p:spTree>
    <p:extLst>
      <p:ext uri="{BB962C8B-B14F-4D97-AF65-F5344CB8AC3E}">
        <p14:creationId xmlns:p14="http://schemas.microsoft.com/office/powerpoint/2010/main" val="1505739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From 2018 to 2019, changes in age- and sex-adjusted suicide mortality rates: Veterans - 7.2% decrease, Non-Veteran US adults</a:t>
            </a:r>
            <a:r>
              <a:rPr lang="en-US" sz="1200" dirty="0">
                <a:solidFill>
                  <a:prstClr val="black"/>
                </a:solidFill>
                <a:latin typeface="+mn-lt"/>
              </a:rPr>
              <a:t> - </a:t>
            </a:r>
            <a:r>
              <a:rPr kumimoji="0" lang="en-US" sz="1200" b="0" i="0" u="none" strike="noStrike" kern="1200" cap="none" spc="0" normalizeH="0" baseline="0" noProof="0" dirty="0">
                <a:ln>
                  <a:noFill/>
                </a:ln>
                <a:solidFill>
                  <a:prstClr val="black"/>
                </a:solidFill>
                <a:effectLst/>
                <a:uLnTx/>
                <a:uFillTx/>
                <a:latin typeface="+mn-lt"/>
                <a:ea typeface="+mn-ea"/>
                <a:cs typeface="+mn-cs"/>
              </a:rPr>
              <a:t>1.8% decrease.</a:t>
            </a:r>
          </a:p>
        </p:txBody>
      </p:sp>
      <p:sp>
        <p:nvSpPr>
          <p:cNvPr id="4" name="Slide Number Placeholder 3"/>
          <p:cNvSpPr>
            <a:spLocks noGrp="1"/>
          </p:cNvSpPr>
          <p:nvPr>
            <p:ph type="sldNum" sz="quarter" idx="5"/>
          </p:nvPr>
        </p:nvSpPr>
        <p:spPr/>
        <p:txBody>
          <a:bodyPr/>
          <a:lstStyle/>
          <a:p>
            <a:fld id="{4C9B73F7-48C1-6846-9B3F-8D3BA533F650}" type="slidenum">
              <a:rPr lang="en-US" smtClean="0"/>
              <a:t>13</a:t>
            </a:fld>
            <a:endParaRPr lang="en-US"/>
          </a:p>
        </p:txBody>
      </p:sp>
    </p:spTree>
    <p:extLst>
      <p:ext uri="{BB962C8B-B14F-4D97-AF65-F5344CB8AC3E}">
        <p14:creationId xmlns:p14="http://schemas.microsoft.com/office/powerpoint/2010/main" val="2788627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In 2019, adjusted suicide rates were 152% greater for Veteran men than Veteran women.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Rates for Veteran men were highest in 2018 (40.4/100,000) and fell 3.8% in 2019 (38.8/100,000)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Rates for Veteran women were highest in 2017 (19.9/100,000) and fell in 2018 (18.1/100,000) and again in 2019 (15.4/100,000), which represented a 14.9% decrease relative to 2018.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C9B73F7-48C1-6846-9B3F-8D3BA533F650}" type="slidenum">
              <a:rPr lang="en-US" smtClean="0"/>
              <a:t>14</a:t>
            </a:fld>
            <a:endParaRPr lang="en-US"/>
          </a:p>
        </p:txBody>
      </p:sp>
    </p:spTree>
    <p:extLst>
      <p:ext uri="{BB962C8B-B14F-4D97-AF65-F5344CB8AC3E}">
        <p14:creationId xmlns:p14="http://schemas.microsoft.com/office/powerpoint/2010/main" val="1075046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0C30B-DD57-4CBE-8840-9727C4B438D1}" type="slidenum">
              <a:rPr lang="en-US" smtClean="0"/>
              <a:t>15</a:t>
            </a:fld>
            <a:endParaRPr lang="en-US"/>
          </a:p>
        </p:txBody>
      </p:sp>
    </p:spTree>
    <p:extLst>
      <p:ext uri="{BB962C8B-B14F-4D97-AF65-F5344CB8AC3E}">
        <p14:creationId xmlns:p14="http://schemas.microsoft.com/office/powerpoint/2010/main" val="2163132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4A4A06-1A74-4386-BF85-8E0EA046A9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140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194D3"/>
              </a:buClr>
            </a:pPr>
            <a:r>
              <a:rPr lang="en-US" sz="3500" dirty="0"/>
              <a:t>Building in time and space between the impulse to act and the means to harm one’s self saves lives. </a:t>
            </a:r>
          </a:p>
          <a:p>
            <a:pPr>
              <a:buClr>
                <a:srgbClr val="0194D3"/>
              </a:buClr>
            </a:pPr>
            <a:r>
              <a:rPr lang="en-US" sz="3500" dirty="0"/>
              <a:t>While some suicidal crises last a long time, most last minutes to hours. In one study of suicide attempt survivors:</a:t>
            </a:r>
          </a:p>
          <a:p>
            <a:pPr lvl="1">
              <a:buClr>
                <a:srgbClr val="0194D3"/>
              </a:buClr>
            </a:pPr>
            <a:r>
              <a:rPr lang="en-US" sz="3500" dirty="0"/>
              <a:t> 47 percent said it took </a:t>
            </a:r>
            <a:r>
              <a:rPr lang="en-US" sz="3500" b="1" dirty="0">
                <a:solidFill>
                  <a:srgbClr val="0194D3"/>
                </a:solidFill>
              </a:rPr>
              <a:t>less than one hour </a:t>
            </a:r>
            <a:r>
              <a:rPr lang="en-US" sz="3500" dirty="0"/>
              <a:t>between their decision to attempt suicide and their actual attempt.</a:t>
            </a:r>
          </a:p>
          <a:p>
            <a:pPr lvl="1">
              <a:buClr>
                <a:srgbClr val="0194D3"/>
              </a:buClr>
            </a:pPr>
            <a:r>
              <a:rPr lang="en-US" sz="3500" dirty="0"/>
              <a:t>24 percent said it took </a:t>
            </a:r>
            <a:r>
              <a:rPr lang="en-US" sz="3500" b="1" dirty="0">
                <a:solidFill>
                  <a:srgbClr val="0194D3"/>
                </a:solidFill>
              </a:rPr>
              <a:t>less than five minutes </a:t>
            </a:r>
            <a:r>
              <a:rPr lang="en-US" sz="3500" dirty="0"/>
              <a:t>for them to act. </a:t>
            </a: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time between when a person decides to die by suicide and they act on the decision is often very short. A 2005 study found that  71% of attempters estimating that the process took less than an hour.  This reality underscores the importance of reducing access to means for those who are at elevated risk for suicide, until the risk period passes.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Access to lethal means increases suicide risk for everyone living in the home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Acute phase of a suicidal crisis is often brief.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Building in time and space—even 30-60 minutes—between impulse to act and the means to harm one’s self saves lives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We know that people rarely “substitute” one means for another.  So, it is important to restrict whichever means they have in mind to use.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Means matter—how a person attempts suicide impacts how fatal the injury will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About 90% of firearm-related suicide attempts are fatal, as compared to approximately 5% of suicide attempts by all other mechanisms combined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Most who survive a nonfatal suicide attempt do not go on to die by suicide</a:t>
            </a:r>
          </a:p>
          <a:p>
            <a:pPr>
              <a:buClr>
                <a:srgbClr val="0194D3"/>
              </a:buClr>
            </a:pPr>
            <a:r>
              <a:rPr lang="en-US" sz="2400" dirty="0"/>
              <a:t>Building in time and space between the impulse to act and the means to harm one’s self saves lives. </a:t>
            </a:r>
            <a:endParaRPr lang="en-US" dirty="0"/>
          </a:p>
          <a:p>
            <a:pPr>
              <a:buClr>
                <a:srgbClr val="0194D3"/>
              </a:buClr>
            </a:pPr>
            <a:r>
              <a:rPr lang="en-US" sz="2400" dirty="0"/>
              <a:t>While some suicidal crises last a long time, most last minutes to hours. In one study of suicide attempt survivors:</a:t>
            </a:r>
          </a:p>
          <a:p>
            <a:pPr lvl="1">
              <a:buClr>
                <a:srgbClr val="0194D3"/>
              </a:buClr>
            </a:pPr>
            <a:r>
              <a:rPr lang="en-US" sz="2000" dirty="0"/>
              <a:t> 47 percent said it took </a:t>
            </a:r>
            <a:r>
              <a:rPr lang="en-US" sz="2000" b="1" dirty="0">
                <a:solidFill>
                  <a:srgbClr val="0194D3"/>
                </a:solidFill>
              </a:rPr>
              <a:t>less than one hour </a:t>
            </a:r>
            <a:r>
              <a:rPr lang="en-US" sz="2000" dirty="0"/>
              <a:t>between their decision to attempt suicide and their actual attempt.</a:t>
            </a:r>
          </a:p>
          <a:p>
            <a:pPr lvl="1">
              <a:buClr>
                <a:srgbClr val="0194D3"/>
              </a:buClr>
            </a:pPr>
            <a:r>
              <a:rPr lang="en-US" sz="2000" dirty="0"/>
              <a:t>24 percent said it took </a:t>
            </a:r>
            <a:r>
              <a:rPr lang="en-US" sz="2000" b="1" dirty="0">
                <a:solidFill>
                  <a:srgbClr val="0194D3"/>
                </a:solidFill>
              </a:rPr>
              <a:t>less than five minutes </a:t>
            </a:r>
            <a:r>
              <a:rPr lang="en-US" sz="2000" dirty="0"/>
              <a:t>for them to act.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73C60-877F-3F4D-9B92-2C35666FFD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11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1997, Australia instituted stricter gun safety measures, including minimum age restrictions, psychological evaluations, background checks, and waiting periods. The firearm suicide rate steadily declined by 4.7% each year, and researchers did not see a substitution effect.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Israeli Defense Force saw a 40% reduction in the suicide rate among soldiers when it restricted soldiers’ access to firearms during weekend leave.</a:t>
            </a:r>
          </a:p>
          <a:p>
            <a:pPr eaLnBrk="1" hangingPunct="1"/>
            <a:endParaRPr lang="en-US" dirty="0">
              <a:latin typeface="Times" pitchFamily="18" charset="0"/>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Firearm-related suicides in Indiana and Connecticut declined after those states enacted legislation allowing law enforcement officers to seize firearms from individuals they deem a risk to themselves or others.</a:t>
            </a:r>
          </a:p>
          <a:p>
            <a:pPr eaLnBrk="1" hangingPunct="1"/>
            <a:endParaRPr lang="en-US" dirty="0">
              <a:latin typeface="Times" pitchFamily="18" charset="0"/>
              <a:ea typeface="ＭＳ Ｐゴシック"/>
            </a:endParaRPr>
          </a:p>
          <a:p>
            <a:pPr eaLnBrk="1" hangingPunct="1"/>
            <a:endParaRPr lang="en-US" dirty="0">
              <a:latin typeface="Times" pitchFamily="18" charset="0"/>
              <a:ea typeface="ＭＳ Ｐゴシック"/>
            </a:endParaRPr>
          </a:p>
          <a:p>
            <a:pPr eaLnBrk="1" hangingPunct="1"/>
            <a:r>
              <a:rPr lang="en-US" dirty="0">
                <a:latin typeface="Times" pitchFamily="18" charset="0"/>
                <a:ea typeface="ＭＳ Ｐゴシック"/>
              </a:rPr>
              <a:t>Full citations:</a:t>
            </a:r>
          </a:p>
          <a:p>
            <a:r>
              <a:rPr lang="en-US" dirty="0"/>
              <a:t>- Kapusta, N. D., Etzersdorfer, E., Krall, C., &amp; Sonneck, G. (2007). Firearm legislation reform in the European Union: Impact on firearm availability, firearm suicide and homicide rates in Austria. </a:t>
            </a:r>
            <a:r>
              <a:rPr lang="en-US" i="1" dirty="0"/>
              <a:t>The British Journal of Psychiatry</a:t>
            </a:r>
            <a:r>
              <a:rPr lang="en-US" dirty="0"/>
              <a:t>, </a:t>
            </a:r>
            <a:r>
              <a:rPr lang="en-US" i="1" dirty="0"/>
              <a:t>191</a:t>
            </a:r>
            <a:r>
              <a:rPr lang="en-US" dirty="0"/>
              <a:t>(3), 253–57.</a:t>
            </a:r>
          </a:p>
          <a:p>
            <a:r>
              <a:rPr lang="en-US" dirty="0"/>
              <a:t>- Lubin, G., Werbeloff, N., Halperin, D., Shmushkevitch, M., Weiser, M., &amp; Knobler, H. Y. (2010). Decrease in suicide rates after a change of policy reducing access to firearms in adolescents: A naturalistic epidemiological study. </a:t>
            </a:r>
            <a:r>
              <a:rPr lang="en-US" i="1" dirty="0"/>
              <a:t>Suicide and Life-Threatening Behavior</a:t>
            </a:r>
            <a:r>
              <a:rPr lang="en-US" dirty="0"/>
              <a:t>, </a:t>
            </a:r>
            <a:r>
              <a:rPr lang="en-US" i="1" dirty="0"/>
              <a:t>40</a:t>
            </a:r>
            <a:r>
              <a:rPr lang="en-US" dirty="0"/>
              <a:t>(5), 421–24.</a:t>
            </a:r>
          </a:p>
          <a:p>
            <a:r>
              <a:rPr lang="en-US" dirty="0"/>
              <a:t>- Kivisto, A. J., &amp; Phalen, P. L. (2018). Effects of Risk-Based Firearm Seizure Laws in Connecticut and Indiana on Suicide Rates, 1981–2015. Psychiatric Services, </a:t>
            </a:r>
            <a:r>
              <a:rPr lang="en-US" i="1" dirty="0"/>
              <a:t>69</a:t>
            </a:r>
            <a:r>
              <a:rPr lang="en-US" dirty="0"/>
              <a:t>, 855–62.</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014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Suicide is preventable, and preventive treatment works. Every day, people across the nation reach out for support and are able to live healthy, productive lives.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0624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Even though suicide is a major public health concern, there are a lot of common myths and misinformation about suicide. Let’s talk about some of these. Having accurate information about suicide makes it easier to reach out to others and help them.</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17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Use direct words and phrases, such as “killing yourself” and “suicide,” when asking about suicidal thoughts. Avoid using vague phrases such as “hurting yourself,” as these can have different meanings to different people. To emphasize this point, you can ask participants why it is so important to ask this question directly instead of indirectly. What may be the outcome of asking indirect questions? (Answer: indirect answers!)</a:t>
            </a:r>
          </a:p>
          <a:p>
            <a:pPr lvl="0"/>
            <a:endParaRPr lang="en-US" dirty="0">
              <a:effectLst/>
            </a:endParaRPr>
          </a:p>
          <a:p>
            <a:pPr lvl="0"/>
            <a:r>
              <a:rPr lang="en-US" sz="1200" kern="1200" dirty="0">
                <a:solidFill>
                  <a:schemeClr val="tx1"/>
                </a:solidFill>
                <a:effectLst/>
                <a:latin typeface="+mn-lt"/>
                <a:ea typeface="+mn-ea"/>
                <a:cs typeface="+mn-cs"/>
              </a:rPr>
              <a:t>Ask a direct question if warning signs (“invitations”) are evident. When “invitation statements” have been made, it can be helpful to use them as springboards to directly ask about a person’s risk for suicide. (E.g., “I want to better understand what you mean by ‘ending it all.’ Are you thinking about killing yourself?”)</a:t>
            </a:r>
          </a:p>
          <a:p>
            <a:pPr lvl="0"/>
            <a:endParaRPr lang="en-US" dirty="0">
              <a:effectLst/>
            </a:endParaRPr>
          </a:p>
          <a:p>
            <a:pPr lvl="0"/>
            <a:r>
              <a:rPr lang="en-US" sz="1200" kern="1200" dirty="0">
                <a:solidFill>
                  <a:schemeClr val="tx1"/>
                </a:solidFill>
                <a:effectLst/>
                <a:latin typeface="+mn-lt"/>
                <a:ea typeface="+mn-ea"/>
                <a:cs typeface="+mn-cs"/>
              </a:rPr>
              <a:t>Phrase questions in a way that indicates openness to listening and remain nonjudgmental no matter the answer. This is extremely important, as it will help the Veteran understand that people are willing to listen. </a:t>
            </a:r>
          </a:p>
          <a:p>
            <a:pPr lvl="0"/>
            <a:endParaRPr lang="en-US" dirty="0">
              <a:effectLst/>
            </a:endParaRPr>
          </a:p>
          <a:p>
            <a:pPr lvl="0"/>
            <a:r>
              <a:rPr lang="en-US" sz="1200" kern="1200" dirty="0">
                <a:solidFill>
                  <a:schemeClr val="tx1"/>
                </a:solidFill>
                <a:effectLst/>
                <a:latin typeface="+mn-lt"/>
                <a:ea typeface="+mn-ea"/>
                <a:cs typeface="+mn-cs"/>
              </a:rPr>
              <a:t>The question should not be an afterthought. It should be asked promptly once someone indicates that they may be at risk for suicide. </a:t>
            </a:r>
            <a:endParaRPr lang="en-US" dirty="0">
              <a:effectLst/>
            </a:endParaRPr>
          </a:p>
          <a:p>
            <a:pPr lvl="0"/>
            <a:r>
              <a:rPr lang="en-US" sz="1200" kern="1200" dirty="0">
                <a:solidFill>
                  <a:schemeClr val="tx1"/>
                </a:solidFill>
                <a:effectLst/>
                <a:latin typeface="+mn-lt"/>
                <a:ea typeface="+mn-ea"/>
                <a:cs typeface="+mn-cs"/>
              </a:rPr>
              <a:t>There may not be an optimal time to ask the question, and doing so may be discomforting. Acknowledge this and encourage participants to ask the question anyway.</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218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Today we will discuss ways that everyone can contribute to a safer environment for Veterans at risk for suicide. We understand that this is a sensitive topic and that people in attendance today may have had personal experiences involving suicide. If you find you need to take a break, please do so. Feel free to reach out to me at the end of the presentation if you need support. If you find you need to talk to someone at any time, you can call the National Suicide Prevention Lifeline at 1-800-273-8255 (service members and Veterans should press 1 to connect with the Veterans Crisis Line). Why don’t we all put this number into our phone contacts right now?</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D718E4-DA9F-471B-BEEE-A9FC48BDC2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2341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Examples of validating statements include: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pPr lvl="1"/>
            <a:r>
              <a:rPr lang="en-US" sz="1200" kern="1200" dirty="0">
                <a:solidFill>
                  <a:schemeClr val="tx1"/>
                </a:solidFill>
                <a:effectLst/>
                <a:latin typeface="+mn-lt"/>
                <a:ea typeface="+mn-ea"/>
                <a:cs typeface="+mn-cs"/>
              </a:rPr>
              <a:t>“Anyone in your situation would feel that way.”</a:t>
            </a:r>
            <a:endParaRPr lang="en-US" dirty="0">
              <a:effectLst/>
            </a:endParaRPr>
          </a:p>
          <a:p>
            <a:pPr lvl="1"/>
            <a:r>
              <a:rPr lang="en-US" sz="1200" kern="1200" dirty="0">
                <a:solidFill>
                  <a:schemeClr val="tx1"/>
                </a:solidFill>
                <a:effectLst/>
                <a:latin typeface="+mn-lt"/>
                <a:ea typeface="+mn-ea"/>
                <a:cs typeface="+mn-cs"/>
              </a:rPr>
              <a:t>“Of course you’re overwhelmed.” </a:t>
            </a:r>
            <a:endParaRPr lang="en-US" dirty="0">
              <a:effectLst/>
            </a:endParaRPr>
          </a:p>
          <a:p>
            <a:pPr lvl="1"/>
            <a:r>
              <a:rPr lang="en-US" sz="1200" kern="1200" dirty="0">
                <a:solidFill>
                  <a:schemeClr val="tx1"/>
                </a:solidFill>
                <a:effectLst/>
                <a:latin typeface="+mn-lt"/>
                <a:ea typeface="+mn-ea"/>
                <a:cs typeface="+mn-cs"/>
              </a:rPr>
              <a:t>“You have been struggling with a lot.”</a:t>
            </a:r>
            <a:endParaRPr lang="en-US" dirty="0">
              <a:effectLst/>
            </a:endParaRPr>
          </a:p>
          <a:p>
            <a:pPr lvl="1"/>
            <a:r>
              <a:rPr lang="en-US" sz="1200" kern="1200" dirty="0">
                <a:solidFill>
                  <a:schemeClr val="tx1"/>
                </a:solidFill>
                <a:effectLst/>
                <a:latin typeface="+mn-lt"/>
                <a:ea typeface="+mn-ea"/>
                <a:cs typeface="+mn-cs"/>
              </a:rPr>
              <a:t>“This would be too much for anyone to handle.” </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Direct participants to turn to a partner and practice the following, in response to an “invitation statement” such as, “Everything is so hard. I feel like a drag on my friends”: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Start by telling your partner, “Everything will be fine.” (Partner should respond.)</a:t>
            </a:r>
          </a:p>
          <a:p>
            <a:pPr lvl="0"/>
            <a:r>
              <a:rPr lang="en-US" sz="1200" kern="1200" dirty="0">
                <a:solidFill>
                  <a:schemeClr val="tx1"/>
                </a:solidFill>
                <a:effectLst/>
                <a:latin typeface="+mn-lt"/>
                <a:ea typeface="+mn-ea"/>
                <a:cs typeface="+mn-cs"/>
              </a:rPr>
              <a:t>Shift instead to a statement that validates their feelings. (Partner should respond.)</a:t>
            </a:r>
          </a:p>
          <a:p>
            <a:r>
              <a:rPr lang="en-US" sz="1200" b="1" kern="1200" dirty="0">
                <a:solidFill>
                  <a:schemeClr val="tx1"/>
                </a:solidFill>
                <a:effectLst/>
                <a:latin typeface="+mn-lt"/>
                <a:ea typeface="+mn-ea"/>
                <a:cs typeface="+mn-cs"/>
              </a:rPr>
              <a:t>Pause to have participants reflect on the exercise.</a:t>
            </a:r>
            <a:r>
              <a:rPr lang="en-US" sz="1200" kern="1200" dirty="0">
                <a:solidFill>
                  <a:schemeClr val="tx1"/>
                </a:solidFill>
                <a:effectLst/>
                <a:latin typeface="+mn-lt"/>
                <a:ea typeface="+mn-ea"/>
                <a:cs typeface="+mn-cs"/>
              </a:rPr>
              <a:t> Ask: What did you notice?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4025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Open body language </a:t>
            </a:r>
            <a:r>
              <a:rPr lang="en-US" sz="1200" b="0" i="0" kern="1200" dirty="0">
                <a:solidFill>
                  <a:schemeClr val="tx1"/>
                </a:solidFill>
                <a:effectLst/>
                <a:latin typeface="+mn-lt"/>
                <a:ea typeface="+mn-ea"/>
                <a:cs typeface="+mn-cs"/>
              </a:rPr>
              <a:t>signals interest in the other person and in the conversation. Maintain a relaxed posture, lean in closer, use direct eye contact, and nod in agreement to show your Veteran that you’re present in the moment </a:t>
            </a:r>
            <a:r>
              <a:rPr lang="en-US" sz="1200" b="0" i="0" kern="1200">
                <a:solidFill>
                  <a:schemeClr val="tx1"/>
                </a:solidFill>
                <a:effectLst/>
                <a:latin typeface="+mn-lt"/>
                <a:ea typeface="+mn-ea"/>
                <a:cs typeface="+mn-cs"/>
              </a:rPr>
              <a:t>with them.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D718E4-DA9F-471B-BEEE-A9FC48BDC2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262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No keeping secrets- if someone says they will talk to you about an issue “only if you promise not to tell anyone,” it’s important to be up front in saying you cannot make that promise because you care about them and want them to get any help that they may need. You don’t want to keep a secret and regret it.</a:t>
            </a:r>
            <a:r>
              <a:rPr lang="en-US" sz="1200" b="1"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794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548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buFont typeface="Arial" pitchFamily="34" charset="0"/>
              <a:buNone/>
            </a:pPr>
            <a:r>
              <a:rPr lang="en-US" sz="1200" kern="1200" dirty="0">
                <a:solidFill>
                  <a:schemeClr val="tx1"/>
                </a:solidFill>
                <a:latin typeface="+mn-lt"/>
                <a:ea typeface="ＭＳ Ｐゴシック" pitchFamily="28" charset="-128"/>
                <a:cs typeface="ＭＳ Ｐゴシック"/>
              </a:rPr>
              <a:t>[</a:t>
            </a:r>
            <a:r>
              <a:rPr lang="en-US" sz="1200" kern="1200" dirty="0">
                <a:solidFill>
                  <a:schemeClr val="tx1"/>
                </a:solidFill>
                <a:effectLst/>
                <a:latin typeface="+mn-lt"/>
                <a:ea typeface="+mn-ea"/>
                <a:cs typeface="+mn-cs"/>
              </a:rPr>
              <a:t>Practice Sessions </a:t>
            </a:r>
            <a:r>
              <a:rPr lang="en-US" sz="1200" kern="1200" dirty="0">
                <a:solidFill>
                  <a:schemeClr val="tx1"/>
                </a:solidFill>
                <a:latin typeface="+mn-lt"/>
                <a:ea typeface="ＭＳ Ｐゴシック" pitchFamily="28" charset="-128"/>
                <a:cs typeface="ＭＳ Ｐゴシック"/>
              </a:rPr>
              <a:t>are a chance to practice VA S.A.V.E. skills. Encourage everyone to participate, but don’t worry if someone does not want to do it. It’s okay if they want to just watch. Flexibility is a strength here.</a:t>
            </a:r>
          </a:p>
          <a:p>
            <a:pPr lvl="0">
              <a:buFont typeface="Arial" pitchFamily="34" charset="0"/>
              <a:buChar char="•"/>
            </a:pPr>
            <a:r>
              <a:rPr lang="en-US" sz="1200" kern="1200" dirty="0">
                <a:solidFill>
                  <a:schemeClr val="tx1"/>
                </a:solidFill>
                <a:latin typeface="+mn-lt"/>
                <a:ea typeface="ＭＳ Ｐゴシック" pitchFamily="28" charset="-128"/>
                <a:cs typeface="ＭＳ Ｐゴシック"/>
              </a:rPr>
              <a:t>Depending on your group(s) and your time, you can have 1 or more role plays with a volunteer, or brainstorm role play responses with the whole group.</a:t>
            </a:r>
          </a:p>
          <a:p>
            <a:pPr lvl="0">
              <a:buFont typeface="Arial" pitchFamily="34" charset="0"/>
              <a:buChar char="•"/>
            </a:pPr>
            <a:r>
              <a:rPr lang="en-US" sz="1200" kern="1200" dirty="0">
                <a:solidFill>
                  <a:schemeClr val="tx1"/>
                </a:solidFill>
                <a:latin typeface="+mn-lt"/>
                <a:ea typeface="ＭＳ Ｐゴシック" pitchFamily="28" charset="-128"/>
                <a:cs typeface="ＭＳ Ｐゴシック"/>
              </a:rPr>
              <a:t>Use that attached role play materials to help your colleagues practice VA S.A.V.E. Keep slide 36 with the steps of VA S.A.V.E. visible for people to use.</a:t>
            </a:r>
          </a:p>
          <a:p>
            <a:pPr lvl="0">
              <a:buFont typeface="Arial" pitchFamily="34" charset="0"/>
              <a:buChar char="•"/>
            </a:pPr>
            <a:r>
              <a:rPr lang="en-US" sz="1200" kern="1200" dirty="0">
                <a:solidFill>
                  <a:schemeClr val="tx1"/>
                </a:solidFill>
                <a:latin typeface="+mn-lt"/>
                <a:ea typeface="ＭＳ Ｐゴシック" pitchFamily="28" charset="-128"/>
                <a:cs typeface="ＭＳ Ｐゴシック"/>
              </a:rPr>
              <a:t>Be positive and encouraging. Take a gentle, coaching approach. This is a sensitive issue, and a new skill for many people. If you mean well, and are doing your best, with VA S.A.V.E. skills, it will likely work out well.</a:t>
            </a:r>
          </a:p>
          <a:p>
            <a:pPr lvl="0">
              <a:buFont typeface="Arial" pitchFamily="34" charset="0"/>
              <a:buChar char="•"/>
            </a:pPr>
            <a:r>
              <a:rPr lang="en-US" sz="1200" kern="1200" dirty="0">
                <a:solidFill>
                  <a:schemeClr val="tx1"/>
                </a:solidFill>
                <a:latin typeface="+mn-lt"/>
                <a:ea typeface="ＭＳ Ｐゴシック" pitchFamily="28" charset="-128"/>
                <a:cs typeface="ＭＳ Ｐゴシック"/>
              </a:rPr>
              <a:t>Wrap up during last 5 min of the hour.</a:t>
            </a:r>
            <a:endParaRPr lang="en-US" altLang="en-US" dirty="0">
              <a:ea typeface="ＭＳ Ｐゴシック" pitchFamily="34"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4588" indent="-228600" eaLnBrk="0" hangingPunct="0">
              <a:spcBef>
                <a:spcPct val="30000"/>
              </a:spcBef>
              <a:defRPr sz="1200">
                <a:solidFill>
                  <a:schemeClr val="tx1"/>
                </a:solidFill>
                <a:latin typeface="Calibri" pitchFamily="34" charset="0"/>
                <a:ea typeface="ＭＳ Ｐゴシック" pitchFamily="34" charset="-128"/>
              </a:defRPr>
            </a:lvl3pPr>
            <a:lvl4pPr marL="1601788" indent="-228600" eaLnBrk="0" hangingPunct="0">
              <a:spcBef>
                <a:spcPct val="30000"/>
              </a:spcBef>
              <a:defRPr sz="1200">
                <a:solidFill>
                  <a:schemeClr val="tx1"/>
                </a:solidFill>
                <a:latin typeface="Calibri" pitchFamily="34" charset="0"/>
                <a:ea typeface="ＭＳ Ｐゴシック" pitchFamily="34" charset="-128"/>
              </a:defRPr>
            </a:lvl4pPr>
            <a:lvl5pPr marL="2058988" indent="-228600" eaLnBrk="0" hangingPunct="0">
              <a:spcBef>
                <a:spcPct val="30000"/>
              </a:spcBef>
              <a:defRPr sz="1200">
                <a:solidFill>
                  <a:schemeClr val="tx1"/>
                </a:solidFill>
                <a:latin typeface="Calibri" pitchFamily="34" charset="0"/>
                <a:ea typeface="ＭＳ Ｐゴシック" pitchFamily="34" charset="-128"/>
              </a:defRPr>
            </a:lvl5pPr>
            <a:lvl6pPr marL="25161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33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305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77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B2B5D66-3F81-46A4-9E3D-A0144C86202D}" type="slidenum">
              <a:rPr kumimoji="0" lang="en-US"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38</a:t>
            </a:fld>
            <a:endParaRPr kumimoji="0" lang="en-US" altLang="en-US" sz="13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389006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4588" indent="-228600" eaLnBrk="0" hangingPunct="0">
              <a:spcBef>
                <a:spcPct val="30000"/>
              </a:spcBef>
              <a:defRPr sz="1200">
                <a:solidFill>
                  <a:schemeClr val="tx1"/>
                </a:solidFill>
                <a:latin typeface="Calibri" pitchFamily="34" charset="0"/>
                <a:ea typeface="ＭＳ Ｐゴシック" pitchFamily="34" charset="-128"/>
              </a:defRPr>
            </a:lvl3pPr>
            <a:lvl4pPr marL="1601788" indent="-228600" eaLnBrk="0" hangingPunct="0">
              <a:spcBef>
                <a:spcPct val="30000"/>
              </a:spcBef>
              <a:defRPr sz="1200">
                <a:solidFill>
                  <a:schemeClr val="tx1"/>
                </a:solidFill>
                <a:latin typeface="Calibri" pitchFamily="34" charset="0"/>
                <a:ea typeface="ＭＳ Ｐゴシック" pitchFamily="34" charset="-128"/>
              </a:defRPr>
            </a:lvl4pPr>
            <a:lvl5pPr marL="2058988" indent="-228600" eaLnBrk="0" hangingPunct="0">
              <a:spcBef>
                <a:spcPct val="30000"/>
              </a:spcBef>
              <a:defRPr sz="1200">
                <a:solidFill>
                  <a:schemeClr val="tx1"/>
                </a:solidFill>
                <a:latin typeface="Calibri" pitchFamily="34" charset="0"/>
                <a:ea typeface="ＭＳ Ｐゴシック" pitchFamily="34" charset="-128"/>
              </a:defRPr>
            </a:lvl5pPr>
            <a:lvl6pPr marL="25161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33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305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77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DB8A14B-2BE8-453A-B685-AFA328E88C4C}" type="slidenum">
              <a:rPr kumimoji="0" lang="en-US"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40</a:t>
            </a:fld>
            <a:endParaRPr kumimoji="0" lang="en-US" altLang="en-US" sz="13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876767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nice thing about VA S.A.V.E. training is that no one expects you or me to have all the answers. The Suicide Prevention Program is happy to follow up with you about any outstanding questions you may have.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1212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Suicide is a public health challenge that causes far-reaching pain among individuals, families, and communities across the country. Suicide is also preventable. Veteran suicide is an urgent issue that the U.S. Department of Veterans Affairs (VA), along with its stakeholders, partners, and communities nationwide, must address. VA supports the national goal of reducing the annual suicide rate in the U.S. by 20 percent by the year 2025 and is implementing a public health approach to achieve this mission. </a:t>
            </a:r>
            <a:endParaRPr lang="en-US">
              <a:cs typeface="Calibri"/>
            </a:endParaRPr>
          </a:p>
          <a:p>
            <a:r>
              <a:rPr lang="en-US" b="1"/>
              <a:t> </a:t>
            </a:r>
            <a:r>
              <a:rPr lang="en-US"/>
              <a:t> </a:t>
            </a:r>
            <a:endParaRPr lang="en-US">
              <a:cs typeface="Calibri"/>
            </a:endParaRPr>
          </a:p>
          <a:p>
            <a:r>
              <a:rPr lang="en-US" sz="1200" b="0" i="0" u="none" strike="noStrike" kern="1200" baseline="0">
                <a:solidFill>
                  <a:schemeClr val="tx1"/>
                </a:solidFill>
                <a:latin typeface="+mn-lt"/>
                <a:ea typeface="+mn-ea"/>
                <a:cs typeface="+mn-cs"/>
              </a:rPr>
              <a:t>In 2020, VA translated the vision offered by the 10-year National Strategy and its four major domains into operational plans of actions through the Suicide Prevention 2.0 initiative (SP 2.0).  SP 2.0 focuses on nationally implementing and operationalizing across a 6-year period new and bundled community-based and clinically based services and programs reflective of the National Strategy </a:t>
            </a:r>
            <a:r>
              <a:rPr lang="en-US"/>
              <a:t>to expand VA’s approach to prevent Veteran suicide nationwide. SP 2.0 aligns suicide prevention, intervention, and postvention goals across clinical and community settings to reach and serve Veterans both within and outside VHA clinical care at national, state, and local levels. </a:t>
            </a:r>
            <a:r>
              <a:rPr lang="en-US" sz="1200" b="0" i="0" u="none" strike="noStrike" kern="1200" baseline="0">
                <a:solidFill>
                  <a:schemeClr val="tx1"/>
                </a:solidFill>
                <a:latin typeface="+mn-lt"/>
                <a:ea typeface="+mn-ea"/>
                <a:cs typeface="+mn-cs"/>
              </a:rPr>
              <a:t> </a:t>
            </a:r>
          </a:p>
          <a:p>
            <a:endParaRPr lang="en-US"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044A4A06-1A74-4386-BF85-8E0EA046A9C4}" type="slidenum">
              <a:rPr lang="en-US" smtClean="0"/>
              <a:t>47</a:t>
            </a:fld>
            <a:endParaRPr lang="en-US"/>
          </a:p>
        </p:txBody>
      </p:sp>
    </p:spTree>
    <p:extLst>
      <p:ext uri="{BB962C8B-B14F-4D97-AF65-F5344CB8AC3E}">
        <p14:creationId xmlns:p14="http://schemas.microsoft.com/office/powerpoint/2010/main" val="35736387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Veterans do not live, work, and serve in isolation from the community, the nation, or the world. The issue of suicide in the U.S. also affects the Veteran population. That's why we are working with an extensive network of community partners across the country to prevent suicide among all Veterans including those who may never come to VA for care.</a:t>
            </a:r>
          </a:p>
          <a:p>
            <a:endParaRPr lang="en-US" baseline="0"/>
          </a:p>
          <a:p>
            <a:r>
              <a:rPr lang="en-US" baseline="0"/>
              <a:t>No one system can prevent suicide. It is a shared responsibility.</a:t>
            </a:r>
            <a:r>
              <a:rPr lang="en-US"/>
              <a:t>  As such, VA has embraced a comprehensive public health approach to reduce Veteran suicide rates, one that looks beyond the individual to involve peers, family members, and the community. Yet we know we cannot do it alone, as roughly half of all Veterans in the U.S. do not receive services or benefits from VA. This means we must collaborate with partners and communities nationwide to use the best available information and practices to support all Veterans, whether or not they’re engaging with VA.</a:t>
            </a:r>
          </a:p>
          <a:p>
            <a:endParaRPr lang="en-US"/>
          </a:p>
          <a:p>
            <a:r>
              <a:rPr lang="en-US"/>
              <a:t>Recommend an upstream approach to suicide prevention; that is, rather than jumping in the river to rescue someone, try to reach them before they get in the water. An upstream approach requires less resources and less energy and can reach more people. The hardest time to intercept someone is when they are already in a state of crisis so in the slides to follow, we will address this public health strategy and the programming to make it possible.</a:t>
            </a:r>
          </a:p>
          <a:p>
            <a:endParaRPr lang="en-US"/>
          </a:p>
          <a:p>
            <a:endParaRPr lang="en-US">
              <a:cs typeface="Calibri"/>
            </a:endParaRPr>
          </a:p>
        </p:txBody>
      </p:sp>
      <p:sp>
        <p:nvSpPr>
          <p:cNvPr id="4" name="Slide Number Placeholder 3"/>
          <p:cNvSpPr>
            <a:spLocks noGrp="1"/>
          </p:cNvSpPr>
          <p:nvPr>
            <p:ph type="sldNum" sz="quarter" idx="10"/>
          </p:nvPr>
        </p:nvSpPr>
        <p:spPr/>
        <p:txBody>
          <a:bodyPr/>
          <a:lstStyle/>
          <a:p>
            <a:fld id="{4C9B73F7-48C1-6846-9B3F-8D3BA533F650}" type="slidenum">
              <a:rPr lang="en-US" smtClean="0"/>
              <a:t>48</a:t>
            </a:fld>
            <a:endParaRPr lang="en-US"/>
          </a:p>
        </p:txBody>
      </p:sp>
    </p:spTree>
    <p:extLst>
      <p:ext uri="{BB962C8B-B14F-4D97-AF65-F5344CB8AC3E}">
        <p14:creationId xmlns:p14="http://schemas.microsoft.com/office/powerpoint/2010/main" val="2734362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This program is focused on preventing suicide attempts and saving lives that might otherwise be lost to suicide. It is designed to train everyone who knows a Veteran to be a “gatekeeper.” The role of gatekeepers is connecting those at risk for suicide with people who can help them. You can save lives by being sensitive to people in distress and by connecting them with care.</a:t>
            </a:r>
            <a:endParaRPr lang="en-US" sz="1200" kern="1200" dirty="0">
              <a:solidFill>
                <a:schemeClr val="tx1"/>
              </a:solidFill>
              <a:effectLst/>
              <a:latin typeface="+mn-lt"/>
              <a:ea typeface="+mn-ea"/>
              <a:cs typeface="+mn-cs"/>
            </a:endParaRPr>
          </a:p>
          <a:p>
            <a:pPr>
              <a:lnSpc>
                <a:spcPct val="90000"/>
              </a:lnSpc>
            </a:pPr>
            <a:endParaRPr lang="en-US" altLang="en-US" dirty="0">
              <a:ea typeface="ＭＳ Ｐゴシック" pitchFamily="34" charset="-128"/>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4588" indent="-228600" eaLnBrk="0" hangingPunct="0">
              <a:spcBef>
                <a:spcPct val="30000"/>
              </a:spcBef>
              <a:defRPr sz="1200">
                <a:solidFill>
                  <a:schemeClr val="tx1"/>
                </a:solidFill>
                <a:latin typeface="Calibri" pitchFamily="34" charset="0"/>
                <a:ea typeface="ＭＳ Ｐゴシック" pitchFamily="34" charset="-128"/>
              </a:defRPr>
            </a:lvl3pPr>
            <a:lvl4pPr marL="1601788" indent="-228600" eaLnBrk="0" hangingPunct="0">
              <a:spcBef>
                <a:spcPct val="30000"/>
              </a:spcBef>
              <a:defRPr sz="1200">
                <a:solidFill>
                  <a:schemeClr val="tx1"/>
                </a:solidFill>
                <a:latin typeface="Calibri" pitchFamily="34" charset="0"/>
                <a:ea typeface="ＭＳ Ｐゴシック" pitchFamily="34" charset="-128"/>
              </a:defRPr>
            </a:lvl4pPr>
            <a:lvl5pPr marL="2058988" indent="-228600" eaLnBrk="0" hangingPunct="0">
              <a:spcBef>
                <a:spcPct val="30000"/>
              </a:spcBef>
              <a:defRPr sz="1200">
                <a:solidFill>
                  <a:schemeClr val="tx1"/>
                </a:solidFill>
                <a:latin typeface="Calibri" pitchFamily="34" charset="0"/>
                <a:ea typeface="ＭＳ Ｐゴシック" pitchFamily="34" charset="-128"/>
              </a:defRPr>
            </a:lvl5pPr>
            <a:lvl6pPr marL="25161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33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305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77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6C081F6-4BE8-4782-A8C2-D37103C12663}" type="slidenum">
              <a:rPr kumimoji="0" lang="en-US"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a:t>
            </a:fld>
            <a:endParaRPr kumimoji="0" lang="en-US" altLang="en-US" sz="13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9177658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Customize the Resources section based on your audience</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04925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Veterans Crisis Line: </a:t>
            </a:r>
            <a:r>
              <a:rPr lang="en-US" sz="1200" kern="1200">
                <a:solidFill>
                  <a:schemeClr val="tx1"/>
                </a:solidFill>
                <a:effectLst/>
                <a:latin typeface="+mn-lt"/>
                <a:ea typeface="+mn-ea"/>
                <a:cs typeface="+mn-cs"/>
              </a:rPr>
              <a:t>The Veterans Crisis Line connects Veterans in crisis and their families and friends with qualified, caring VA responders through a confidential toll-free hotline, online chat, or text. Veterans and their loved ones can call </a:t>
            </a:r>
            <a:r>
              <a:rPr lang="en-US" sz="1200" b="1" kern="1200">
                <a:solidFill>
                  <a:schemeClr val="tx1"/>
                </a:solidFill>
                <a:effectLst/>
                <a:latin typeface="+mn-lt"/>
                <a:ea typeface="+mn-ea"/>
                <a:cs typeface="+mn-cs"/>
              </a:rPr>
              <a:t>1-800-273-8255 and Press 1</a:t>
            </a:r>
            <a:r>
              <a:rPr lang="en-US" sz="1200" kern="1200">
                <a:solidFill>
                  <a:schemeClr val="tx1"/>
                </a:solidFill>
                <a:effectLst/>
                <a:latin typeface="+mn-lt"/>
                <a:ea typeface="+mn-ea"/>
                <a:cs typeface="+mn-cs"/>
              </a:rPr>
              <a:t>, chat online, or send a text message to 838255 to receive confidential crisis intervention and support 24 hours a day, 7 days a week, 365 days a year. More information is available at </a:t>
            </a:r>
            <a:r>
              <a:rPr lang="en-US" sz="1200" u="sng" kern="1200">
                <a:solidFill>
                  <a:schemeClr val="tx1"/>
                </a:solidFill>
                <a:effectLst/>
                <a:latin typeface="+mn-lt"/>
                <a:ea typeface="+mn-ea"/>
                <a:cs typeface="+mn-cs"/>
                <a:hlinkClick r:id="rId3"/>
              </a:rPr>
              <a:t>https://www.veteranscrisisline.net/</a:t>
            </a:r>
            <a:r>
              <a:rPr lang="en-US" sz="120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646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0C30B-DD57-4CBE-8840-9727C4B438D1}" type="slidenum">
              <a:rPr lang="en-US" smtClean="0"/>
              <a:t>51</a:t>
            </a:fld>
            <a:endParaRPr lang="en-US"/>
          </a:p>
        </p:txBody>
      </p:sp>
    </p:spTree>
    <p:extLst>
      <p:ext uri="{BB962C8B-B14F-4D97-AF65-F5344CB8AC3E}">
        <p14:creationId xmlns:p14="http://schemas.microsoft.com/office/powerpoint/2010/main" val="14109129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Resource Locator: </a:t>
            </a:r>
            <a:r>
              <a:rPr lang="en-US" sz="1200" kern="1200" dirty="0">
                <a:solidFill>
                  <a:schemeClr val="tx1"/>
                </a:solidFill>
                <a:effectLst/>
                <a:latin typeface="+mn-lt"/>
                <a:ea typeface="+mn-ea"/>
                <a:cs typeface="+mn-cs"/>
              </a:rPr>
              <a:t>This online resource helps Veterans easily find VA resources in their area including Suicide Prevention Coordinators, crisis centers, VAMCs, outpatient clinics, Veterans Benefits Administration offices, and Vet Centers. More information is available at: </a:t>
            </a:r>
            <a:r>
              <a:rPr lang="en-US" sz="1200" u="sng" kern="1200" dirty="0">
                <a:solidFill>
                  <a:schemeClr val="tx1"/>
                </a:solidFill>
                <a:effectLst/>
                <a:latin typeface="+mn-lt"/>
                <a:ea typeface="+mn-ea"/>
                <a:cs typeface="+mn-cs"/>
                <a:hlinkClick r:id="rId3"/>
              </a:rPr>
              <a:t>www.veteranscrisisline.net/ResourceLocator</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4C9B73F7-48C1-6846-9B3F-8D3BA533F650}" type="slidenum">
              <a:rPr lang="en-US" smtClean="0"/>
              <a:t>52</a:t>
            </a:fld>
            <a:endParaRPr lang="en-US"/>
          </a:p>
        </p:txBody>
      </p:sp>
    </p:spTree>
    <p:extLst>
      <p:ext uri="{BB962C8B-B14F-4D97-AF65-F5344CB8AC3E}">
        <p14:creationId xmlns:p14="http://schemas.microsoft.com/office/powerpoint/2010/main" val="2469773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After</a:t>
            </a:r>
            <a:r>
              <a:rPr lang="en-US" baseline="0" dirty="0"/>
              <a:t> using the Resource Locator to find your local SPC, you can call or email them for clinical support, SAVE training, or event support. This example displays results of a search for resources in Fargo, North Dakota, which connects visitors to SPC Tammy </a:t>
            </a:r>
            <a:r>
              <a:rPr lang="en-US" baseline="0" dirty="0" err="1"/>
              <a:t>Monsebroten</a:t>
            </a:r>
            <a:r>
              <a:rPr lang="en-US" baseline="0" dirty="0"/>
              <a:t>, pictured here.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C9B73F7-48C1-6846-9B3F-8D3BA533F650}" type="slidenum">
              <a:rPr lang="en-US" smtClean="0"/>
              <a:t>53</a:t>
            </a:fld>
            <a:endParaRPr lang="en-US"/>
          </a:p>
        </p:txBody>
      </p:sp>
    </p:spTree>
    <p:extLst>
      <p:ext uri="{BB962C8B-B14F-4D97-AF65-F5344CB8AC3E}">
        <p14:creationId xmlns:p14="http://schemas.microsoft.com/office/powerpoint/2010/main" val="30768368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2800" dirty="0"/>
              <a:t>The Reach Out Campaign is rooted in the idea that during life changes, Veterans can practice upstream mental well-being and get support, and—in turn—supporters and stakeholders can be empowered to help Veterans going through a life challenge or tough time. </a:t>
            </a:r>
          </a:p>
          <a:p>
            <a:endParaRPr lang="en-US" sz="2400" dirty="0"/>
          </a:p>
          <a:p>
            <a:r>
              <a:rPr lang="en-US" sz="1200" b="0" i="0" u="none" strike="noStrike" kern="1200" baseline="0" dirty="0">
                <a:solidFill>
                  <a:schemeClr val="tx1"/>
                </a:solidFill>
                <a:latin typeface="+mn-lt"/>
                <a:ea typeface="+mn-ea"/>
                <a:cs typeface="+mn-cs"/>
              </a:rPr>
              <a:t> </a:t>
            </a:r>
          </a:p>
          <a:p>
            <a:r>
              <a:rPr lang="en-US" sz="1200" b="1" i="0" u="none" strike="noStrike" kern="1200" baseline="0" dirty="0">
                <a:solidFill>
                  <a:schemeClr val="tx1"/>
                </a:solidFill>
                <a:latin typeface="+mn-lt"/>
                <a:ea typeface="+mn-ea"/>
                <a:cs typeface="+mn-cs"/>
              </a:rPr>
              <a:t>Suicide is a national, public health issue that affects all Americans, including Veterans, their families, and their friends. The U.S. Department of Veterans Affairs (VA) works to increase understanding about Veteran suicide prevention and the resources available to Veterans and their supporters and VA stakeholders and partners.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Reach Out is a new awareness campaign, which will launch at the beginning of Suicide Prevention Month on September 1. Reach Out will replace the current campaign, </a:t>
            </a:r>
            <a:r>
              <a:rPr lang="en-US" sz="1200" b="1" i="1" u="none" strike="noStrike" kern="1200" baseline="0" dirty="0">
                <a:solidFill>
                  <a:schemeClr val="tx1"/>
                </a:solidFill>
                <a:latin typeface="+mn-lt"/>
                <a:ea typeface="+mn-ea"/>
                <a:cs typeface="+mn-cs"/>
              </a:rPr>
              <a:t>Be There </a:t>
            </a:r>
          </a:p>
          <a:p>
            <a:endParaRPr lang="en-US" sz="1200" b="1" i="1"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Messaging will also be focused on the role of Veteran supporters and VA stakeholders and partners in proactively reaching out to Veterans during life challenges</a:t>
            </a:r>
          </a:p>
          <a:p>
            <a:endParaRPr lang="en-US" dirty="0"/>
          </a:p>
        </p:txBody>
      </p:sp>
      <p:sp>
        <p:nvSpPr>
          <p:cNvPr id="4" name="Slide Number Placeholder 3"/>
          <p:cNvSpPr>
            <a:spLocks noGrp="1"/>
          </p:cNvSpPr>
          <p:nvPr>
            <p:ph type="sldNum" sz="quarter" idx="5"/>
          </p:nvPr>
        </p:nvSpPr>
        <p:spPr/>
        <p:txBody>
          <a:bodyPr/>
          <a:lstStyle/>
          <a:p>
            <a:fld id="{4C9B73F7-48C1-6846-9B3F-8D3BA533F650}" type="slidenum">
              <a:rPr lang="en-US" smtClean="0"/>
              <a:t>54</a:t>
            </a:fld>
            <a:endParaRPr lang="en-US"/>
          </a:p>
        </p:txBody>
      </p:sp>
    </p:spTree>
    <p:extLst>
      <p:ext uri="{BB962C8B-B14F-4D97-AF65-F5344CB8AC3E}">
        <p14:creationId xmlns:p14="http://schemas.microsoft.com/office/powerpoint/2010/main" val="18484358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Make the Connection: </a:t>
            </a:r>
            <a:r>
              <a:rPr lang="en-US" sz="1200" kern="1200" dirty="0">
                <a:solidFill>
                  <a:schemeClr val="tx1"/>
                </a:solidFill>
                <a:effectLst/>
                <a:latin typeface="+mn-lt"/>
                <a:ea typeface="+mn-ea"/>
                <a:cs typeface="+mn-cs"/>
              </a:rPr>
              <a:t>This online resource connects Veterans, their family members and friends, and other supporters with information and solutions to issues affecting their lives. More information is available at </a:t>
            </a:r>
            <a:r>
              <a:rPr lang="en-US" sz="1200" u="sng" kern="1200" dirty="0">
                <a:solidFill>
                  <a:schemeClr val="tx1"/>
                </a:solidFill>
                <a:effectLst/>
                <a:latin typeface="+mn-lt"/>
                <a:ea typeface="+mn-ea"/>
                <a:cs typeface="+mn-cs"/>
                <a:hlinkClick r:id="rId3"/>
              </a:rPr>
              <a:t>https://maketheconnection.net/</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4C9B73F7-48C1-6846-9B3F-8D3BA533F650}" type="slidenum">
              <a:rPr lang="en-US" smtClean="0"/>
              <a:t>55</a:t>
            </a:fld>
            <a:endParaRPr lang="en-US" dirty="0"/>
          </a:p>
        </p:txBody>
      </p:sp>
    </p:spTree>
    <p:extLst>
      <p:ext uri="{BB962C8B-B14F-4D97-AF65-F5344CB8AC3E}">
        <p14:creationId xmlns:p14="http://schemas.microsoft.com/office/powerpoint/2010/main" val="33203125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safety plan walks users through the creation of a detailed suicide safety plan. Users can create a safety plan on their own, with a provider, or with other supportive contacts. </a:t>
            </a:r>
          </a:p>
          <a:p>
            <a:r>
              <a:rPr lang="en-US" dirty="0"/>
              <a:t> The digital SP mirrors the paper plan currently being used. All of the steps, prompts, and resources on the paper plan are included in the digital version. The digital version even includes additional psychoeducational materials, which we’ll show you later.</a:t>
            </a:r>
          </a:p>
          <a:p>
            <a:endParaRPr lang="en-US" dirty="0"/>
          </a:p>
          <a:p>
            <a:r>
              <a:rPr lang="en-US" dirty="0"/>
              <a:t>Some may continue to have their plan on paper, and some may prefer to have it only on their phone. Some may want both! Hopefully by allowing them to access their plan in their preferred form, they may be more likely to keep it with them.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529E40-3876-4496-B3CC-ED85B1462EE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09416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Coaching into Care (1-888-823-7458): </a:t>
            </a:r>
            <a:r>
              <a:rPr lang="en-US" sz="1200" kern="1200" dirty="0">
                <a:solidFill>
                  <a:schemeClr val="tx1"/>
                </a:solidFill>
                <a:effectLst/>
                <a:latin typeface="+mn-lt"/>
                <a:ea typeface="+mn-ea"/>
                <a:cs typeface="+mn-cs"/>
              </a:rPr>
              <a:t>A national telephone service of the VA, Coaching into Care aims to educate, support, and empower family members and friends who are seeking care or services for a Veteran. More information is available at </a:t>
            </a:r>
            <a:r>
              <a:rPr lang="en-US" sz="1200" u="sng" kern="1200" dirty="0">
                <a:solidFill>
                  <a:schemeClr val="tx1"/>
                </a:solidFill>
                <a:effectLst/>
                <a:latin typeface="+mn-lt"/>
                <a:ea typeface="+mn-ea"/>
                <a:cs typeface="+mn-cs"/>
                <a:hlinkClick r:id="rId3"/>
              </a:rPr>
              <a:t>https://www.mirecc.va.gov/coaching/</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4C9B73F7-48C1-6846-9B3F-8D3BA533F650}" type="slidenum">
              <a:rPr lang="en-US" smtClean="0"/>
              <a:t>60</a:t>
            </a:fld>
            <a:endParaRPr lang="en-US" dirty="0"/>
          </a:p>
        </p:txBody>
      </p:sp>
    </p:spTree>
    <p:extLst>
      <p:ext uri="{BB962C8B-B14F-4D97-AF65-F5344CB8AC3E}">
        <p14:creationId xmlns:p14="http://schemas.microsoft.com/office/powerpoint/2010/main" val="19405492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F529EC7-8984-46AF-8CF2-03B16CC0CF2E}" type="slidenum">
              <a:rPr lang="en-US" altLang="en-US" smtClean="0"/>
              <a:pPr>
                <a:defRPr/>
              </a:pPr>
              <a:t>61</a:t>
            </a:fld>
            <a:endParaRPr lang="en-US" altLang="en-US"/>
          </a:p>
        </p:txBody>
      </p:sp>
    </p:spTree>
    <p:extLst>
      <p:ext uri="{BB962C8B-B14F-4D97-AF65-F5344CB8AC3E}">
        <p14:creationId xmlns:p14="http://schemas.microsoft.com/office/powerpoint/2010/main" val="2030761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4588" indent="-228600" eaLnBrk="0" hangingPunct="0">
              <a:spcBef>
                <a:spcPct val="30000"/>
              </a:spcBef>
              <a:defRPr sz="1200">
                <a:solidFill>
                  <a:schemeClr val="tx1"/>
                </a:solidFill>
                <a:latin typeface="Calibri" pitchFamily="34" charset="0"/>
                <a:ea typeface="ＭＳ Ｐゴシック" pitchFamily="34" charset="-128"/>
              </a:defRPr>
            </a:lvl3pPr>
            <a:lvl4pPr marL="1601788" indent="-228600" eaLnBrk="0" hangingPunct="0">
              <a:spcBef>
                <a:spcPct val="30000"/>
              </a:spcBef>
              <a:defRPr sz="1200">
                <a:solidFill>
                  <a:schemeClr val="tx1"/>
                </a:solidFill>
                <a:latin typeface="Calibri" pitchFamily="34" charset="0"/>
                <a:ea typeface="ＭＳ Ｐゴシック" pitchFamily="34" charset="-128"/>
              </a:defRPr>
            </a:lvl4pPr>
            <a:lvl5pPr marL="2058988" indent="-228600" eaLnBrk="0" hangingPunct="0">
              <a:spcBef>
                <a:spcPct val="30000"/>
              </a:spcBef>
              <a:defRPr sz="1200">
                <a:solidFill>
                  <a:schemeClr val="tx1"/>
                </a:solidFill>
                <a:latin typeface="Calibri" pitchFamily="34" charset="0"/>
                <a:ea typeface="ＭＳ Ｐゴシック" pitchFamily="34" charset="-128"/>
              </a:defRPr>
            </a:lvl5pPr>
            <a:lvl6pPr marL="25161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33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305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77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86D5249-2187-4059-B456-4AD2DA6FAB14}" type="slidenum">
              <a:rPr kumimoji="0" lang="en-US"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a:t>
            </a:fld>
            <a:endParaRPr kumimoji="0" lang="en-US" altLang="en-US" sz="13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 typeface="Wingdings" pitchFamily="2" charset="2"/>
              <a:buNone/>
            </a:pPr>
            <a:endParaRPr lang="en-US" altLang="en-US" dirty="0">
              <a:ea typeface="ＭＳ Ｐゴシック" pitchFamily="34" charset="-128"/>
            </a:endParaRPr>
          </a:p>
        </p:txBody>
      </p:sp>
    </p:spTree>
    <p:extLst>
      <p:ext uri="{BB962C8B-B14F-4D97-AF65-F5344CB8AC3E}">
        <p14:creationId xmlns:p14="http://schemas.microsoft.com/office/powerpoint/2010/main" val="16627856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B73F7-48C1-6846-9B3F-8D3BA533F650}" type="slidenum">
              <a:rPr lang="en-US" smtClean="0"/>
              <a:t>63</a:t>
            </a:fld>
            <a:endParaRPr lang="en-US" dirty="0"/>
          </a:p>
        </p:txBody>
      </p:sp>
    </p:spTree>
    <p:extLst>
      <p:ext uri="{BB962C8B-B14F-4D97-AF65-F5344CB8AC3E}">
        <p14:creationId xmlns:p14="http://schemas.microsoft.com/office/powerpoint/2010/main" val="1585707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7941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sz="1000" dirty="0"/>
          </a:p>
          <a:p>
            <a:r>
              <a:rPr lang="en-US" dirty="0"/>
              <a:t>Suicide is a national issue, with rising rates of suicide in the general population. In addition, suicide rates are higher, and are rising faster, among Veterans than among non-Veteran adults. </a:t>
            </a:r>
          </a:p>
          <a:p>
            <a:pPr marL="171450" indent="-171450">
              <a:buFont typeface="Arial" panose="020B0604020202020204" pitchFamily="34" charset="0"/>
              <a:buChar char="•"/>
            </a:pPr>
            <a:r>
              <a:rPr lang="en-US" dirty="0"/>
              <a:t>Societal factors, such as economic disparities, race/ethnicity/LGBT disparities, homelessness, social connection and isolation, and health and well-being, play additional roles in suicide.</a:t>
            </a:r>
          </a:p>
          <a:p>
            <a:pPr marL="171450" indent="-171450">
              <a:buFont typeface="Arial" panose="020B0604020202020204" pitchFamily="34" charset="0"/>
              <a:buChar char="•"/>
            </a:pPr>
            <a:r>
              <a:rPr lang="en-US" dirty="0"/>
              <a:t>Coronavirus Disease 2019 (COVID-19) pandemic has also placed additional strain on our Nation and on individuals and communities</a:t>
            </a:r>
          </a:p>
          <a:p>
            <a:r>
              <a:rPr lang="en-US" dirty="0"/>
              <a:t>Our nation grieves with each suicide, necessarily prompting the collective tireless pursuit of evidence-based clinical interventions and community prevention strategies, critical to the implementation of VA’s National Strategy for Preventing Veteran Suicide.</a:t>
            </a:r>
            <a:endParaRPr lang="en-US" sz="1000" dirty="0"/>
          </a:p>
          <a:p>
            <a:pPr defTabSz="933237">
              <a:defRPr/>
            </a:pPr>
            <a:endParaRPr lang="en-US" sz="1000" dirty="0"/>
          </a:p>
          <a:p>
            <a:pPr defTabSz="933237">
              <a:defRPr/>
            </a:pPr>
            <a:r>
              <a:rPr lang="en-US" sz="1000" dirty="0" err="1"/>
              <a:t>Cerel</a:t>
            </a:r>
            <a:r>
              <a:rPr lang="en-US" sz="1000" dirty="0"/>
              <a:t>, J., Brown, MM., Maple, M., Singleton, M., van de </a:t>
            </a:r>
            <a:r>
              <a:rPr lang="en-US" sz="1000" dirty="0" err="1"/>
              <a:t>Venne</a:t>
            </a:r>
            <a:r>
              <a:rPr lang="en-US" sz="1000" dirty="0"/>
              <a:t>, J, Moore, M., &amp; Flaherty, C., How many people are exposed to suicide? Not six. Suicide and Life-Threatening Behavior, (2018) </a:t>
            </a:r>
            <a:r>
              <a:rPr lang="en-US" sz="1000" u="sng" dirty="0">
                <a:hlinkClick r:id="rId3"/>
              </a:rPr>
              <a:t>https://doi.org/10.1111/sltb.12450</a:t>
            </a:r>
            <a:endParaRPr lang="en-US" sz="1000" dirty="0"/>
          </a:p>
          <a:p>
            <a:pPr defTabSz="933237">
              <a:defRPr/>
            </a:pPr>
            <a:endParaRPr lang="en-US" sz="1000" dirty="0"/>
          </a:p>
          <a:p>
            <a:pPr defTabSz="933237">
              <a:defRPr/>
            </a:pPr>
            <a:r>
              <a:rPr lang="en-US" sz="1000" dirty="0" err="1"/>
              <a:t>Turecki</a:t>
            </a:r>
            <a:r>
              <a:rPr lang="en-US" sz="1000" dirty="0"/>
              <a:t>, G., Brent, D.A. (2016) Suicide and suicidal behavior. Lancet. 387:12271,227–39.</a:t>
            </a:r>
          </a:p>
          <a:p>
            <a:pPr defTabSz="933237">
              <a:defRPr/>
            </a:pPr>
            <a:r>
              <a:rPr lang="en-US" sz="1000" dirty="0" err="1"/>
              <a:t>Zalsman</a:t>
            </a:r>
            <a:r>
              <a:rPr lang="en-US" sz="1000" dirty="0"/>
              <a:t> G., </a:t>
            </a:r>
            <a:r>
              <a:rPr lang="en-US" sz="1000" dirty="0" err="1"/>
              <a:t>Hawton</a:t>
            </a:r>
            <a:r>
              <a:rPr lang="en-US" sz="1000" dirty="0"/>
              <a:t>, K., Wasserman, D., van </a:t>
            </a:r>
            <a:r>
              <a:rPr lang="en-US" sz="1000" dirty="0" err="1"/>
              <a:t>Heeringen</a:t>
            </a:r>
            <a:r>
              <a:rPr lang="en-US" sz="1000" dirty="0"/>
              <a:t>, K., </a:t>
            </a:r>
            <a:r>
              <a:rPr lang="en-US" sz="1000" dirty="0" err="1"/>
              <a:t>Arensman</a:t>
            </a:r>
            <a:r>
              <a:rPr lang="en-US" sz="1000" dirty="0"/>
              <a:t>, E., </a:t>
            </a:r>
            <a:r>
              <a:rPr lang="en-US" sz="1000" dirty="0" err="1"/>
              <a:t>Sarchiapone</a:t>
            </a:r>
            <a:r>
              <a:rPr lang="en-US" sz="1000" dirty="0"/>
              <a:t>, M., … Zohar, J. (2016) Suicide prevention strategies revisited: 10-year systematic review. Lancet. 3:646–59.</a:t>
            </a:r>
          </a:p>
          <a:p>
            <a:pPr defTabSz="933237">
              <a:defRPr/>
            </a:pPr>
            <a:r>
              <a:rPr lang="en-US" sz="1000" dirty="0"/>
              <a:t>Department of Veterans Affairs (2018). National Strategy for Preventing Veteran Suicide. Washington, DC. Available at </a:t>
            </a:r>
            <a:r>
              <a:rPr lang="en-US" sz="1000" u="sng" dirty="0">
                <a:hlinkClick r:id="rId4"/>
              </a:rPr>
              <a:t>https://www.mentalhealth.va.gov/suicide_prevention/docs/Office-of-Mental-Health-and-Suicide-Prevention-National-Strategy-for-Preventing-Veterans-Suicide.pdf</a:t>
            </a:r>
            <a:r>
              <a:rPr lang="en-US" sz="1000" dirty="0"/>
              <a:t>.</a:t>
            </a:r>
          </a:p>
          <a:p>
            <a:pPr defTabSz="933237">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3207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5167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Risk factors are characteristics that are associated with an increased likelihood of suicidal behaviors. Some risk factors for suicide include:  prior suicide attempt history, certain mental health conditions, access to lethal means, and stressful life events, such as divorce, job loss, or the death of a loved one.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Protective factors can help offset risk factors. These are characteristics associated with a decreased likelihood of suicidal behaviors. Some protective factors for suicide include access to mental health care, feeling connected to other people, and positive coping skills.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0634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9B73F7-48C1-6846-9B3F-8D3BA533F650}" type="slidenum">
              <a:rPr lang="en-US" smtClean="0"/>
              <a:t>11</a:t>
            </a:fld>
            <a:endParaRPr lang="en-US"/>
          </a:p>
        </p:txBody>
      </p:sp>
    </p:spTree>
    <p:extLst>
      <p:ext uri="{BB962C8B-B14F-4D97-AF65-F5344CB8AC3E}">
        <p14:creationId xmlns:p14="http://schemas.microsoft.com/office/powerpoint/2010/main" val="565070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73721" y="2131620"/>
            <a:ext cx="6109680" cy="1983624"/>
          </a:xfrm>
          <a:prstGeom prst="rect">
            <a:avLst/>
          </a:prstGeom>
        </p:spPr>
        <p:txBody>
          <a:bodyPr anchor="b">
            <a:normAutofit/>
          </a:bodyPr>
          <a:lstStyle>
            <a:lvl1pPr algn="l">
              <a:defRPr sz="4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773721" y="4459463"/>
            <a:ext cx="6109680" cy="1131740"/>
          </a:xfrm>
        </p:spPr>
        <p:txBody>
          <a:bodyPr>
            <a:normAutofit/>
          </a:bodyPr>
          <a:lstStyle>
            <a:lvl1pPr marL="0" indent="0" algn="l">
              <a:buNone/>
              <a:defRPr sz="20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773721" y="5784059"/>
            <a:ext cx="2743200" cy="365125"/>
          </a:xfrm>
          <a:prstGeom prst="rect">
            <a:avLst/>
          </a:prstGeom>
        </p:spPr>
        <p:txBody>
          <a:bodyPr/>
          <a:lstStyle>
            <a:lvl1pPr>
              <a:defRPr sz="1200" i="1">
                <a:solidFill>
                  <a:schemeClr val="bg1"/>
                </a:solidFill>
              </a:defRPr>
            </a:lvl1pPr>
          </a:lstStyle>
          <a:p>
            <a:endParaRPr lang="en-US" dirty="0"/>
          </a:p>
        </p:txBody>
      </p:sp>
      <p:cxnSp>
        <p:nvCxnSpPr>
          <p:cNvPr id="9" name="Straight Connector 8">
            <a:extLst>
              <a:ext uri="{FF2B5EF4-FFF2-40B4-BE49-F238E27FC236}">
                <a16:creationId xmlns:a16="http://schemas.microsoft.com/office/drawing/2014/main" id="{447B3BEB-1174-1B42-B9AC-4E46D655D84B}"/>
              </a:ext>
            </a:extLst>
          </p:cNvPr>
          <p:cNvCxnSpPr>
            <a:cxnSpLocks/>
          </p:cNvCxnSpPr>
          <p:nvPr userDrawn="1"/>
        </p:nvCxnSpPr>
        <p:spPr>
          <a:xfrm>
            <a:off x="805274" y="4255558"/>
            <a:ext cx="3641576" cy="0"/>
          </a:xfrm>
          <a:prstGeom prst="line">
            <a:avLst/>
          </a:prstGeom>
          <a:ln w="44450">
            <a:solidFill>
              <a:srgbClr val="0194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550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48294"/>
            <a:ext cx="10515600" cy="105125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838200" y="1839383"/>
            <a:ext cx="10515600" cy="39306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3397179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3101930"/>
            <a:ext cx="7843227" cy="1702191"/>
          </a:xfrm>
          <a:prstGeom prst="rect">
            <a:avLst/>
          </a:prstGeom>
        </p:spPr>
        <p:txBody>
          <a:bodyPr anchor="t">
            <a:normAutofit/>
          </a:bodyPr>
          <a:lstStyle>
            <a:lvl1pPr>
              <a:defRPr sz="4000">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ACD12D91-5F71-FE4F-A594-B9667DC21877}" type="slidenum">
              <a:rPr lang="en-US" smtClean="0"/>
              <a:t>‹#›</a:t>
            </a:fld>
            <a:endParaRPr lang="en-US"/>
          </a:p>
        </p:txBody>
      </p:sp>
      <p:sp>
        <p:nvSpPr>
          <p:cNvPr id="8" name="Subtitle 2">
            <a:extLst>
              <a:ext uri="{FF2B5EF4-FFF2-40B4-BE49-F238E27FC236}">
                <a16:creationId xmlns:a16="http://schemas.microsoft.com/office/drawing/2014/main" id="{156CE847-A648-614F-9D37-EE8537F393F0}"/>
              </a:ext>
            </a:extLst>
          </p:cNvPr>
          <p:cNvSpPr>
            <a:spLocks noGrp="1"/>
          </p:cNvSpPr>
          <p:nvPr>
            <p:ph type="subTitle" idx="1"/>
          </p:nvPr>
        </p:nvSpPr>
        <p:spPr>
          <a:xfrm>
            <a:off x="831851" y="2539222"/>
            <a:ext cx="7843227" cy="499403"/>
          </a:xfrm>
        </p:spPr>
        <p:txBody>
          <a:bodyPr anchor="b">
            <a:normAutofit/>
          </a:bodyPr>
          <a:lstStyle>
            <a:lvl1pPr marL="0" indent="0" algn="l">
              <a:buNone/>
              <a:defRPr sz="20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175500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48277"/>
            <a:ext cx="10515600" cy="1053408"/>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838200" y="1837819"/>
            <a:ext cx="5181600" cy="39291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37819"/>
            <a:ext cx="5181600" cy="39291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160007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826452"/>
            <a:ext cx="5157787" cy="5767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466606"/>
            <a:ext cx="5157787" cy="31851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826452"/>
            <a:ext cx="5183188" cy="5767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1" y="2466606"/>
            <a:ext cx="5183188" cy="31851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ACD12D91-5F71-FE4F-A594-B9667DC21877}" type="slidenum">
              <a:rPr lang="en-US" smtClean="0"/>
              <a:t>‹#›</a:t>
            </a:fld>
            <a:endParaRPr lang="en-US"/>
          </a:p>
        </p:txBody>
      </p:sp>
      <p:sp>
        <p:nvSpPr>
          <p:cNvPr id="11" name="Title 1">
            <a:extLst>
              <a:ext uri="{FF2B5EF4-FFF2-40B4-BE49-F238E27FC236}">
                <a16:creationId xmlns:a16="http://schemas.microsoft.com/office/drawing/2014/main" id="{355BCD1B-3815-C342-9679-E1E92B1E76FD}"/>
              </a:ext>
            </a:extLst>
          </p:cNvPr>
          <p:cNvSpPr>
            <a:spLocks noGrp="1"/>
          </p:cNvSpPr>
          <p:nvPr>
            <p:ph type="title"/>
          </p:nvPr>
        </p:nvSpPr>
        <p:spPr>
          <a:xfrm>
            <a:off x="839788" y="648676"/>
            <a:ext cx="10515600" cy="104994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982720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40719"/>
            <a:ext cx="10515600" cy="1055076"/>
          </a:xfrm>
          <a:prstGeom prst="rect">
            <a:avLst/>
          </a:prstGeo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3434519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1514022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41156"/>
            <a:ext cx="10515600" cy="39322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724400" y="6356351"/>
            <a:ext cx="2743200" cy="365125"/>
          </a:xfrm>
          <a:prstGeom prst="rect">
            <a:avLst/>
          </a:prstGeom>
        </p:spPr>
        <p:txBody>
          <a:bodyPr vert="horz" lIns="91440" tIns="45720" rIns="91440" bIns="45720" rtlCol="0" anchor="ctr"/>
          <a:lstStyle>
            <a:lvl1pPr algn="ctr">
              <a:defRPr sz="1000" b="1">
                <a:solidFill>
                  <a:srgbClr val="00467F"/>
                </a:solidFill>
              </a:defRPr>
            </a:lvl1pPr>
          </a:lstStyle>
          <a:p>
            <a:fld id="{ACD12D91-5F71-FE4F-A594-B9667DC21877}" type="slidenum">
              <a:rPr lang="en-US" smtClean="0"/>
              <a:pPr/>
              <a:t>‹#›</a:t>
            </a:fld>
            <a:endParaRPr lang="en-US" dirty="0"/>
          </a:p>
        </p:txBody>
      </p:sp>
      <p:sp>
        <p:nvSpPr>
          <p:cNvPr id="4" name="Title Placeholder 3">
            <a:extLst>
              <a:ext uri="{FF2B5EF4-FFF2-40B4-BE49-F238E27FC236}">
                <a16:creationId xmlns:a16="http://schemas.microsoft.com/office/drawing/2014/main" id="{92133D9A-FEDB-CB44-B97D-B34F9A51FEA9}"/>
              </a:ext>
            </a:extLst>
          </p:cNvPr>
          <p:cNvSpPr>
            <a:spLocks noGrp="1"/>
          </p:cNvSpPr>
          <p:nvPr>
            <p:ph type="title"/>
          </p:nvPr>
        </p:nvSpPr>
        <p:spPr>
          <a:xfrm>
            <a:off x="838200" y="647938"/>
            <a:ext cx="10515600" cy="104751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141924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914400" rtl="0" eaLnBrk="1" latinLnBrk="0" hangingPunct="1">
        <a:lnSpc>
          <a:spcPct val="90000"/>
        </a:lnSpc>
        <a:spcBef>
          <a:spcPct val="0"/>
        </a:spcBef>
        <a:buNone/>
        <a:defRPr sz="3500" b="1" kern="1200">
          <a:solidFill>
            <a:srgbClr val="00467F"/>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194D3"/>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0194D3"/>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0194D3"/>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194D3"/>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0194D3"/>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mirecc.va.gov/lethalmeanssafety/facts/" TargetMode="Externa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foh4you.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mentalhealth.va.gov/suicide_prevention/docs/Office-of-Mental-Health-and-Suicide-Prevention-National-Strategy-for-Preventing-Veterans-Suicide.pdf"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2.jpeg"/><Relationship Id="rId4" Type="http://schemas.openxmlformats.org/officeDocument/2006/relationships/image" Target="../media/image31.tiff"/></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www.va.gov/reach/spm/"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maketheconnection.net/conditions/suicide" TargetMode="External"/><Relationship Id="rId4" Type="http://schemas.openxmlformats.org/officeDocument/2006/relationships/image" Target="../media/image35.png"/></Relationships>
</file>

<file path=ppt/slides/_rels/slide56.xml.rels><?xml version="1.0" encoding="UTF-8" standalone="yes"?>
<Relationships xmlns="http://schemas.openxmlformats.org/package/2006/relationships"><Relationship Id="rId3" Type="http://schemas.openxmlformats.org/officeDocument/2006/relationships/hyperlink" Target="http://www.nssf.org/safety" TargetMode="External"/><Relationship Id="rId2" Type="http://schemas.openxmlformats.org/officeDocument/2006/relationships/hyperlink" Target="http://www.keepitsecure.net/"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mentalhealth.va.gov/suicide_prevention/docs/Brochure-for-Veterans-Means-Safety-Messaging_508_CLEARED_11-15-19.pdf"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ptsd.va.gov/appvid/mobile/index.asp" TargetMode="Externa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41.jpeg"/><Relationship Id="rId5" Type="http://schemas.openxmlformats.org/officeDocument/2006/relationships/hyperlink" Target="https://www.ptsd.va.gov/appvid/mobile/ptsdcoach_app.asp" TargetMode="External"/><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6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g"/><Relationship Id="rId1" Type="http://schemas.openxmlformats.org/officeDocument/2006/relationships/slideLayout" Target="../slideLayouts/slideLayout2.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6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hyperlink" Target="https://psycharmor.org/courses/s-a-v-e/" TargetMode="External"/><Relationship Id="rId4" Type="http://schemas.openxmlformats.org/officeDocument/2006/relationships/image" Target="../media/image5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051D8C-72CD-F148-BC16-CB00936E3015}"/>
              </a:ext>
            </a:extLst>
          </p:cNvPr>
          <p:cNvSpPr>
            <a:spLocks noGrp="1"/>
          </p:cNvSpPr>
          <p:nvPr>
            <p:ph type="ctrTitle"/>
          </p:nvPr>
        </p:nvSpPr>
        <p:spPr/>
        <p:txBody>
          <a:bodyPr/>
          <a:lstStyle/>
          <a:p>
            <a:r>
              <a:rPr lang="en-US" dirty="0"/>
              <a:t>VA S.A.V.E. Training</a:t>
            </a:r>
          </a:p>
        </p:txBody>
      </p:sp>
      <p:sp>
        <p:nvSpPr>
          <p:cNvPr id="12" name="Subtitle 11">
            <a:extLst>
              <a:ext uri="{FF2B5EF4-FFF2-40B4-BE49-F238E27FC236}">
                <a16:creationId xmlns:a16="http://schemas.microsoft.com/office/drawing/2014/main" id="{6936D9B9-0ED2-B543-9909-1A14D00A1EE0}"/>
              </a:ext>
            </a:extLst>
          </p:cNvPr>
          <p:cNvSpPr>
            <a:spLocks noGrp="1"/>
          </p:cNvSpPr>
          <p:nvPr>
            <p:ph type="subTitle" idx="1"/>
          </p:nvPr>
        </p:nvSpPr>
        <p:spPr>
          <a:xfrm>
            <a:off x="773721" y="4459463"/>
            <a:ext cx="7494998" cy="1131740"/>
          </a:xfrm>
        </p:spPr>
        <p:txBody>
          <a:bodyPr>
            <a:normAutofit fontScale="92500" lnSpcReduction="10000"/>
          </a:bodyPr>
          <a:lstStyle/>
          <a:p>
            <a:pPr marL="0" marR="0">
              <a:spcBef>
                <a:spcPts val="0"/>
              </a:spcBef>
              <a:spcAft>
                <a:spcPts val="0"/>
              </a:spcAft>
            </a:pPr>
            <a:r>
              <a:rPr lang="en-US" sz="1700" dirty="0">
                <a:effectLst/>
                <a:ea typeface="Calibri" panose="020F0502020204030204" pitchFamily="34" charset="0"/>
              </a:rPr>
              <a:t>Cassandra Meredith, LCSW, BCD </a:t>
            </a:r>
          </a:p>
          <a:p>
            <a:pPr marL="0" marR="0">
              <a:spcBef>
                <a:spcPts val="0"/>
              </a:spcBef>
              <a:spcAft>
                <a:spcPts val="0"/>
              </a:spcAft>
            </a:pPr>
            <a:r>
              <a:rPr lang="en-US" sz="1700" dirty="0">
                <a:effectLst/>
                <a:ea typeface="Calibri" panose="020F0502020204030204" pitchFamily="34" charset="0"/>
              </a:rPr>
              <a:t>Suicide Prevention Community Engagement and Partnership Coordinator </a:t>
            </a:r>
          </a:p>
          <a:p>
            <a:pPr marL="0" marR="0">
              <a:spcBef>
                <a:spcPts val="0"/>
              </a:spcBef>
              <a:spcAft>
                <a:spcPts val="0"/>
              </a:spcAft>
            </a:pPr>
            <a:r>
              <a:rPr lang="en-US" sz="1700" dirty="0">
                <a:effectLst/>
                <a:ea typeface="Calibri" panose="020F0502020204030204" pitchFamily="34" charset="0"/>
              </a:rPr>
              <a:t>VA Northern California Healthcare System</a:t>
            </a:r>
          </a:p>
          <a:p>
            <a:pPr marL="0" marR="0">
              <a:spcBef>
                <a:spcPts val="0"/>
              </a:spcBef>
              <a:spcAft>
                <a:spcPts val="0"/>
              </a:spcAft>
            </a:pPr>
            <a:r>
              <a:rPr lang="en-US" sz="1700" dirty="0">
                <a:effectLst/>
                <a:ea typeface="Calibri" panose="020F0502020204030204" pitchFamily="34" charset="0"/>
              </a:rPr>
              <a:t>Cell: 916-717-3479</a:t>
            </a:r>
          </a:p>
          <a:p>
            <a:pPr marL="0" marR="0">
              <a:spcBef>
                <a:spcPts val="0"/>
              </a:spcBef>
              <a:spcAft>
                <a:spcPts val="0"/>
              </a:spcAft>
            </a:pPr>
            <a:r>
              <a:rPr lang="en-US" sz="1700" dirty="0">
                <a:ea typeface="Calibri" panose="020F0502020204030204" pitchFamily="34" charset="0"/>
              </a:rPr>
              <a:t>Cassandra.meredith@va.gov</a:t>
            </a:r>
            <a:endParaRPr lang="en-US" sz="1700" dirty="0">
              <a:effectLst/>
              <a:ea typeface="Calibri" panose="020F0502020204030204" pitchFamily="34" charset="0"/>
            </a:endParaRPr>
          </a:p>
          <a:p>
            <a:endParaRPr lang="en-US" dirty="0"/>
          </a:p>
        </p:txBody>
      </p:sp>
    </p:spTree>
    <p:extLst>
      <p:ext uri="{BB962C8B-B14F-4D97-AF65-F5344CB8AC3E}">
        <p14:creationId xmlns:p14="http://schemas.microsoft.com/office/powerpoint/2010/main" val="2817090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4B899-A7D0-408B-A0FD-08E739881D7C}"/>
              </a:ext>
            </a:extLst>
          </p:cNvPr>
          <p:cNvSpPr>
            <a:spLocks noGrp="1"/>
          </p:cNvSpPr>
          <p:nvPr>
            <p:ph type="title"/>
          </p:nvPr>
        </p:nvSpPr>
        <p:spPr/>
        <p:txBody>
          <a:bodyPr>
            <a:normAutofit fontScale="90000"/>
          </a:bodyPr>
          <a:lstStyle/>
          <a:p>
            <a:r>
              <a:rPr lang="en-US" dirty="0"/>
              <a:t>Key Findings:</a:t>
            </a:r>
            <a:br>
              <a:rPr lang="en-US" dirty="0"/>
            </a:br>
            <a:r>
              <a:rPr lang="en-US" i="1" dirty="0"/>
              <a:t>2021 National Veteran Suicide Prevention Annual Report</a:t>
            </a:r>
          </a:p>
        </p:txBody>
      </p:sp>
      <p:sp>
        <p:nvSpPr>
          <p:cNvPr id="3" name="Slide Number Placeholder 2">
            <a:extLst>
              <a:ext uri="{FF2B5EF4-FFF2-40B4-BE49-F238E27FC236}">
                <a16:creationId xmlns:a16="http://schemas.microsoft.com/office/drawing/2014/main" id="{C762A1BA-B6E9-4E58-B4EA-7DE3A40616A5}"/>
              </a:ext>
            </a:extLst>
          </p:cNvPr>
          <p:cNvSpPr>
            <a:spLocks noGrp="1"/>
          </p:cNvSpPr>
          <p:nvPr>
            <p:ph type="sldNum" sz="quarter" idx="12"/>
          </p:nvPr>
        </p:nvSpPr>
        <p:spPr/>
        <p:txBody>
          <a:bodyPr/>
          <a:lstStyle/>
          <a:p>
            <a:pPr defTabSz="685800"/>
            <a:fld id="{ACD12D91-5F71-FE4F-A594-B9667DC21877}" type="slidenum">
              <a:rPr lang="en-US">
                <a:latin typeface="Calibri" panose="020F0502020204030204"/>
              </a:rPr>
              <a:pPr defTabSz="685800"/>
              <a:t>10</a:t>
            </a:fld>
            <a:endParaRPr lang="en-US">
              <a:latin typeface="Calibri" panose="020F0502020204030204"/>
            </a:endParaRPr>
          </a:p>
        </p:txBody>
      </p:sp>
    </p:spTree>
    <p:extLst>
      <p:ext uri="{BB962C8B-B14F-4D97-AF65-F5344CB8AC3E}">
        <p14:creationId xmlns:p14="http://schemas.microsoft.com/office/powerpoint/2010/main" val="4169131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15736-CED8-4678-8F3E-C37A5A80F3D3}"/>
              </a:ext>
            </a:extLst>
          </p:cNvPr>
          <p:cNvSpPr>
            <a:spLocks noGrp="1"/>
          </p:cNvSpPr>
          <p:nvPr>
            <p:ph type="title"/>
          </p:nvPr>
        </p:nvSpPr>
        <p:spPr/>
        <p:txBody>
          <a:bodyPr>
            <a:normAutofit fontScale="90000"/>
          </a:bodyPr>
          <a:lstStyle/>
          <a:p>
            <a:br>
              <a:rPr lang="en-US" dirty="0"/>
            </a:br>
            <a:br>
              <a:rPr lang="en-US" dirty="0"/>
            </a:br>
            <a:r>
              <a:rPr lang="en-US" dirty="0"/>
              <a:t>California Data</a:t>
            </a:r>
            <a:br>
              <a:rPr lang="en-US" dirty="0">
                <a:cs typeface="Calibri"/>
              </a:rPr>
            </a:br>
            <a:br>
              <a:rPr lang="en-US" dirty="0">
                <a:cs typeface="Calibri"/>
              </a:rPr>
            </a:br>
            <a:br>
              <a:rPr lang="en-US" dirty="0">
                <a:cs typeface="Calibri"/>
              </a:rPr>
            </a:br>
            <a:r>
              <a:rPr lang="en-US" dirty="0"/>
              <a:t>  </a:t>
            </a:r>
          </a:p>
        </p:txBody>
      </p:sp>
      <p:pic>
        <p:nvPicPr>
          <p:cNvPr id="6" name="Picture 5">
            <a:extLst>
              <a:ext uri="{FF2B5EF4-FFF2-40B4-BE49-F238E27FC236}">
                <a16:creationId xmlns:a16="http://schemas.microsoft.com/office/drawing/2014/main" id="{7D164562-604B-4A50-BB00-FE18F6A81CC4}"/>
              </a:ext>
            </a:extLst>
          </p:cNvPr>
          <p:cNvPicPr>
            <a:picLocks noChangeAspect="1"/>
          </p:cNvPicPr>
          <p:nvPr/>
        </p:nvPicPr>
        <p:blipFill>
          <a:blip r:embed="rId3"/>
          <a:stretch>
            <a:fillRect/>
          </a:stretch>
        </p:blipFill>
        <p:spPr>
          <a:xfrm>
            <a:off x="316980" y="1400429"/>
            <a:ext cx="9014612" cy="2664738"/>
          </a:xfrm>
          <a:prstGeom prst="rect">
            <a:avLst/>
          </a:prstGeom>
        </p:spPr>
      </p:pic>
      <p:pic>
        <p:nvPicPr>
          <p:cNvPr id="8" name="Picture 7">
            <a:extLst>
              <a:ext uri="{FF2B5EF4-FFF2-40B4-BE49-F238E27FC236}">
                <a16:creationId xmlns:a16="http://schemas.microsoft.com/office/drawing/2014/main" id="{58862E2E-C309-4FAF-AC8C-9EE544FCDB1B}"/>
              </a:ext>
            </a:extLst>
          </p:cNvPr>
          <p:cNvPicPr>
            <a:picLocks noChangeAspect="1"/>
          </p:cNvPicPr>
          <p:nvPr/>
        </p:nvPicPr>
        <p:blipFill rotWithShape="1">
          <a:blip r:embed="rId4"/>
          <a:srcRect l="3663" t="7266" r="3322" b="4621"/>
          <a:stretch/>
        </p:blipFill>
        <p:spPr>
          <a:xfrm>
            <a:off x="225707" y="4119514"/>
            <a:ext cx="4051140" cy="1655068"/>
          </a:xfrm>
          <a:prstGeom prst="rect">
            <a:avLst/>
          </a:prstGeom>
        </p:spPr>
      </p:pic>
      <p:pic>
        <p:nvPicPr>
          <p:cNvPr id="10" name="Picture 9">
            <a:extLst>
              <a:ext uri="{FF2B5EF4-FFF2-40B4-BE49-F238E27FC236}">
                <a16:creationId xmlns:a16="http://schemas.microsoft.com/office/drawing/2014/main" id="{D69FDE38-204E-452A-823C-10490F5BF3A6}"/>
              </a:ext>
            </a:extLst>
          </p:cNvPr>
          <p:cNvPicPr>
            <a:picLocks noChangeAspect="1"/>
          </p:cNvPicPr>
          <p:nvPr/>
        </p:nvPicPr>
        <p:blipFill rotWithShape="1">
          <a:blip r:embed="rId5"/>
          <a:srcRect l="4487"/>
          <a:stretch/>
        </p:blipFill>
        <p:spPr>
          <a:xfrm>
            <a:off x="9129587" y="1865506"/>
            <a:ext cx="2407658" cy="1734585"/>
          </a:xfrm>
          <a:prstGeom prst="rect">
            <a:avLst/>
          </a:prstGeom>
        </p:spPr>
      </p:pic>
      <p:sp>
        <p:nvSpPr>
          <p:cNvPr id="11" name="Oval 10">
            <a:extLst>
              <a:ext uri="{FF2B5EF4-FFF2-40B4-BE49-F238E27FC236}">
                <a16:creationId xmlns:a16="http://schemas.microsoft.com/office/drawing/2014/main" id="{73AF8D01-EB44-49C7-B53E-E90FB72CD9DC}"/>
              </a:ext>
            </a:extLst>
          </p:cNvPr>
          <p:cNvSpPr/>
          <p:nvPr/>
        </p:nvSpPr>
        <p:spPr>
          <a:xfrm>
            <a:off x="5548488" y="2370667"/>
            <a:ext cx="592667" cy="2652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39840E7E-436B-4BB6-B44A-38F84DF7E5A5}"/>
              </a:ext>
            </a:extLst>
          </p:cNvPr>
          <p:cNvSpPr/>
          <p:nvPr/>
        </p:nvSpPr>
        <p:spPr>
          <a:xfrm>
            <a:off x="6559591" y="2370667"/>
            <a:ext cx="592667" cy="2652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2678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BCB512-3D1F-4FF9-99DB-16D23FCFDEC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pPr>
            <a:fld id="{ACD12D91-5F71-FE4F-A594-B9667DC21877}" type="slidenum">
              <a:rPr lang="en-US" sz="1200" smtClean="0">
                <a:solidFill>
                  <a:schemeClr val="tx1">
                    <a:tint val="75000"/>
                  </a:schemeClr>
                </a:solidFill>
              </a:rPr>
              <a:pPr algn="r">
                <a:spcAft>
                  <a:spcPts val="600"/>
                </a:spcAft>
              </a:pPr>
              <a:t>12</a:t>
            </a:fld>
            <a:endParaRPr lang="en-US" sz="1200">
              <a:solidFill>
                <a:schemeClr val="tx1">
                  <a:tint val="75000"/>
                </a:schemeClr>
              </a:solidFill>
            </a:endParaRPr>
          </a:p>
        </p:txBody>
      </p:sp>
      <p:sp>
        <p:nvSpPr>
          <p:cNvPr id="6" name="TextBox 5">
            <a:extLst>
              <a:ext uri="{FF2B5EF4-FFF2-40B4-BE49-F238E27FC236}">
                <a16:creationId xmlns:a16="http://schemas.microsoft.com/office/drawing/2014/main" id="{4F497364-2414-4F01-B21C-1357CF4E307D}"/>
              </a:ext>
            </a:extLst>
          </p:cNvPr>
          <p:cNvSpPr txBox="1"/>
          <p:nvPr/>
        </p:nvSpPr>
        <p:spPr>
          <a:xfrm>
            <a:off x="742755" y="4532037"/>
            <a:ext cx="11215868"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In 2019, the number of Veteran suicides (6,261) was the lowest since 2007.</a:t>
            </a:r>
          </a:p>
        </p:txBody>
      </p:sp>
      <p:sp>
        <p:nvSpPr>
          <p:cNvPr id="3" name="Rectangle 2">
            <a:extLst>
              <a:ext uri="{FF2B5EF4-FFF2-40B4-BE49-F238E27FC236}">
                <a16:creationId xmlns:a16="http://schemas.microsoft.com/office/drawing/2014/main" id="{1CB471E3-382F-4E65-9A74-56CE1F80B535}"/>
              </a:ext>
            </a:extLst>
          </p:cNvPr>
          <p:cNvSpPr/>
          <p:nvPr/>
        </p:nvSpPr>
        <p:spPr>
          <a:xfrm>
            <a:off x="3147051" y="534180"/>
            <a:ext cx="6645665" cy="630942"/>
          </a:xfrm>
          <a:prstGeom prst="rect">
            <a:avLst/>
          </a:prstGeom>
        </p:spPr>
        <p:txBody>
          <a:bodyPr wrap="none">
            <a:spAutoFit/>
          </a:bodyPr>
          <a:lstStyle/>
          <a:p>
            <a:r>
              <a:rPr lang="en-US" sz="3500" b="1">
                <a:solidFill>
                  <a:srgbClr val="00467F"/>
                </a:solidFill>
                <a:ea typeface="+mj-ea"/>
                <a:cs typeface="+mj-cs"/>
              </a:rPr>
              <a:t>Veteran Suicide Deaths, 2001-2019</a:t>
            </a:r>
            <a:endParaRPr lang="en-US"/>
          </a:p>
        </p:txBody>
      </p:sp>
      <p:graphicFrame>
        <p:nvGraphicFramePr>
          <p:cNvPr id="7" name="Chart 6">
            <a:extLst>
              <a:ext uri="{FF2B5EF4-FFF2-40B4-BE49-F238E27FC236}">
                <a16:creationId xmlns:a16="http://schemas.microsoft.com/office/drawing/2014/main" id="{FF9CAAEE-A64B-4BB1-8CD2-E65BB97B9BED}"/>
              </a:ext>
            </a:extLst>
          </p:cNvPr>
          <p:cNvGraphicFramePr/>
          <p:nvPr>
            <p:extLst>
              <p:ext uri="{D42A27DB-BD31-4B8C-83A1-F6EECF244321}">
                <p14:modId xmlns:p14="http://schemas.microsoft.com/office/powerpoint/2010/main" val="2625508779"/>
              </p:ext>
            </p:extLst>
          </p:nvPr>
        </p:nvGraphicFramePr>
        <p:xfrm>
          <a:off x="544179" y="843618"/>
          <a:ext cx="10905066" cy="51754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8404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9B6967-D66F-4E3E-AAE4-8437556BBF3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pPr>
            <a:fld id="{ACD12D91-5F71-FE4F-A594-B9667DC21877}" type="slidenum">
              <a:rPr lang="en-US" sz="1200" smtClean="0">
                <a:solidFill>
                  <a:schemeClr val="tx1">
                    <a:tint val="75000"/>
                  </a:schemeClr>
                </a:solidFill>
              </a:rPr>
              <a:pPr algn="r">
                <a:spcAft>
                  <a:spcPts val="600"/>
                </a:spcAft>
              </a:pPr>
              <a:t>13</a:t>
            </a:fld>
            <a:endParaRPr lang="en-US" sz="1200">
              <a:solidFill>
                <a:schemeClr val="tx1">
                  <a:tint val="75000"/>
                </a:schemeClr>
              </a:solidFill>
            </a:endParaRPr>
          </a:p>
        </p:txBody>
      </p:sp>
      <p:graphicFrame>
        <p:nvGraphicFramePr>
          <p:cNvPr id="5" name="Chart 4">
            <a:extLst>
              <a:ext uri="{FF2B5EF4-FFF2-40B4-BE49-F238E27FC236}">
                <a16:creationId xmlns:a16="http://schemas.microsoft.com/office/drawing/2014/main" id="{8E33E452-7C4E-45AA-9902-4F1B5F980BDF}"/>
              </a:ext>
            </a:extLst>
          </p:cNvPr>
          <p:cNvGraphicFramePr/>
          <p:nvPr>
            <p:extLst>
              <p:ext uri="{D42A27DB-BD31-4B8C-83A1-F6EECF244321}">
                <p14:modId xmlns:p14="http://schemas.microsoft.com/office/powerpoint/2010/main" val="1057002339"/>
              </p:ext>
            </p:extLst>
          </p:nvPr>
        </p:nvGraphicFramePr>
        <p:xfrm>
          <a:off x="191070" y="136525"/>
          <a:ext cx="11521700" cy="592308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377101D-2CE2-47EC-8B1B-CF5AC1C3A71B}"/>
              </a:ext>
            </a:extLst>
          </p:cNvPr>
          <p:cNvSpPr/>
          <p:nvPr/>
        </p:nvSpPr>
        <p:spPr>
          <a:xfrm>
            <a:off x="998660" y="621994"/>
            <a:ext cx="10355140" cy="830997"/>
          </a:xfrm>
          <a:prstGeom prst="rect">
            <a:avLst/>
          </a:prstGeom>
        </p:spPr>
        <p:txBody>
          <a:bodyPr wrap="square">
            <a:spAutoFit/>
          </a:bodyPr>
          <a:lstStyle/>
          <a:p>
            <a:pPr algn="ctr"/>
            <a:r>
              <a:rPr lang="en-US" sz="2400" b="1" dirty="0">
                <a:solidFill>
                  <a:srgbClr val="00467F"/>
                </a:solidFill>
              </a:rPr>
              <a:t>Age and Sex-Adjusted Suicide Rates, </a:t>
            </a:r>
          </a:p>
          <a:p>
            <a:pPr algn="ctr"/>
            <a:r>
              <a:rPr lang="en-US" sz="2400" b="1" dirty="0">
                <a:solidFill>
                  <a:srgbClr val="00467F"/>
                </a:solidFill>
              </a:rPr>
              <a:t>Veterans and Non-Veteran US Adults, 2001-2019</a:t>
            </a:r>
            <a:endParaRPr lang="en-US" sz="2400" dirty="0"/>
          </a:p>
        </p:txBody>
      </p:sp>
    </p:spTree>
    <p:extLst>
      <p:ext uri="{BB962C8B-B14F-4D97-AF65-F5344CB8AC3E}">
        <p14:creationId xmlns:p14="http://schemas.microsoft.com/office/powerpoint/2010/main" val="3006190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5F717B-2943-4468-BEFD-16C6D718CAB1}"/>
              </a:ext>
            </a:extLst>
          </p:cNvPr>
          <p:cNvSpPr>
            <a:spLocks noGrp="1"/>
          </p:cNvSpPr>
          <p:nvPr>
            <p:ph type="sldNum" sz="quarter" idx="12"/>
          </p:nvPr>
        </p:nvSpPr>
        <p:spPr/>
        <p:txBody>
          <a:bodyPr/>
          <a:lstStyle/>
          <a:p>
            <a:fld id="{ACD12D91-5F71-FE4F-A594-B9667DC21877}" type="slidenum">
              <a:rPr lang="en-US" smtClean="0"/>
              <a:pPr/>
              <a:t>14</a:t>
            </a:fld>
            <a:endParaRPr lang="en-US">
              <a:solidFill>
                <a:srgbClr val="03295F"/>
              </a:solidFill>
            </a:endParaRPr>
          </a:p>
        </p:txBody>
      </p:sp>
      <p:graphicFrame>
        <p:nvGraphicFramePr>
          <p:cNvPr id="5" name="Chart 4">
            <a:extLst>
              <a:ext uri="{FF2B5EF4-FFF2-40B4-BE49-F238E27FC236}">
                <a16:creationId xmlns:a16="http://schemas.microsoft.com/office/drawing/2014/main" id="{A55A87ED-5AB8-4DD5-A3B3-1212A91AFDEF}"/>
              </a:ext>
            </a:extLst>
          </p:cNvPr>
          <p:cNvGraphicFramePr/>
          <p:nvPr>
            <p:extLst>
              <p:ext uri="{D42A27DB-BD31-4B8C-83A1-F6EECF244321}">
                <p14:modId xmlns:p14="http://schemas.microsoft.com/office/powerpoint/2010/main" val="1388745318"/>
              </p:ext>
            </p:extLst>
          </p:nvPr>
        </p:nvGraphicFramePr>
        <p:xfrm>
          <a:off x="144965" y="576828"/>
          <a:ext cx="11261179" cy="57043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0854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EE568C-9A27-4BAA-A336-6F5F4020E40B}"/>
              </a:ext>
            </a:extLst>
          </p:cNvPr>
          <p:cNvSpPr>
            <a:spLocks noGrp="1"/>
          </p:cNvSpPr>
          <p:nvPr>
            <p:ph type="sldNum" sz="quarter" idx="12"/>
          </p:nvPr>
        </p:nvSpPr>
        <p:spPr/>
        <p:txBody>
          <a:bodyPr/>
          <a:lstStyle/>
          <a:p>
            <a:fld id="{ACD12D91-5F71-FE4F-A594-B9667DC21877}" type="slidenum">
              <a:rPr lang="en-US" smtClean="0"/>
              <a:t>15</a:t>
            </a:fld>
            <a:endParaRPr lang="en-US"/>
          </a:p>
        </p:txBody>
      </p:sp>
      <p:sp>
        <p:nvSpPr>
          <p:cNvPr id="6" name="TextBox 5">
            <a:extLst>
              <a:ext uri="{FF2B5EF4-FFF2-40B4-BE49-F238E27FC236}">
                <a16:creationId xmlns:a16="http://schemas.microsoft.com/office/drawing/2014/main" id="{8E5B8ECA-8736-4DCB-83B8-33355B67BD8A}"/>
              </a:ext>
            </a:extLst>
          </p:cNvPr>
          <p:cNvSpPr txBox="1"/>
          <p:nvPr/>
        </p:nvSpPr>
        <p:spPr>
          <a:xfrm>
            <a:off x="729536" y="4807469"/>
            <a:ext cx="11028556" cy="830997"/>
          </a:xfrm>
          <a:prstGeom prst="rect">
            <a:avLst/>
          </a:prstGeom>
          <a:noFill/>
        </p:spPr>
        <p:txBody>
          <a:bodyPr wrap="square" rtlCol="0">
            <a:spAutoFit/>
          </a:bodyPr>
          <a:lstStyle/>
          <a:p>
            <a:r>
              <a:rPr lang="en-US" sz="2400" dirty="0"/>
              <a:t>Firearms accounted for </a:t>
            </a:r>
            <a:r>
              <a:rPr lang="en-US" sz="2400" b="1" dirty="0"/>
              <a:t>70.2%</a:t>
            </a:r>
            <a:r>
              <a:rPr lang="en-US" sz="2400" dirty="0"/>
              <a:t> of male Veteran suicides in 2019 (up from 69.6% in 2018) and </a:t>
            </a:r>
            <a:r>
              <a:rPr lang="en-US" sz="2400" b="1" dirty="0"/>
              <a:t>49.8%</a:t>
            </a:r>
            <a:r>
              <a:rPr lang="en-US" sz="2400" dirty="0"/>
              <a:t> of female Veteran suicides in 2019 (up from 41.1% in 2018).</a:t>
            </a:r>
            <a:endParaRPr lang="en-US" sz="24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16EAE064-70C2-47CD-8A30-204394B359F8}"/>
              </a:ext>
            </a:extLst>
          </p:cNvPr>
          <p:cNvPicPr>
            <a:picLocks noChangeAspect="1"/>
          </p:cNvPicPr>
          <p:nvPr/>
        </p:nvPicPr>
        <p:blipFill>
          <a:blip r:embed="rId3"/>
          <a:stretch>
            <a:fillRect/>
          </a:stretch>
        </p:blipFill>
        <p:spPr>
          <a:xfrm>
            <a:off x="548203" y="1844376"/>
            <a:ext cx="11209889" cy="24000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a16="http://schemas.microsoft.com/office/drawing/2014/main" id="{2C49B18E-795A-42C8-96D8-3859CD6666DB}"/>
              </a:ext>
            </a:extLst>
          </p:cNvPr>
          <p:cNvSpPr txBox="1"/>
          <p:nvPr/>
        </p:nvSpPr>
        <p:spPr>
          <a:xfrm>
            <a:off x="741544" y="722175"/>
            <a:ext cx="11451079" cy="584775"/>
          </a:xfrm>
          <a:prstGeom prst="rect">
            <a:avLst/>
          </a:prstGeom>
          <a:noFill/>
        </p:spPr>
        <p:txBody>
          <a:bodyPr wrap="square">
            <a:spAutoFit/>
          </a:bodyPr>
          <a:lstStyle/>
          <a:p>
            <a:pPr marL="0" marR="0">
              <a:spcBef>
                <a:spcPts val="0"/>
              </a:spcBef>
              <a:spcAft>
                <a:spcPts val="0"/>
              </a:spcAft>
            </a:pPr>
            <a:r>
              <a:rPr lang="en-US" sz="3200" b="1" dirty="0">
                <a:solidFill>
                  <a:schemeClr val="accent1">
                    <a:lumMod val="75000"/>
                  </a:schemeClr>
                </a:solidFill>
                <a:effectLst/>
                <a:latin typeface="Calibri" panose="020F0502020204030204" pitchFamily="34" charset="0"/>
                <a:ea typeface="Calibri" panose="020F0502020204030204" pitchFamily="34" charset="0"/>
              </a:rPr>
              <a:t>Percentage of Suicide Deaths and Methods Involved, 2019</a:t>
            </a:r>
          </a:p>
        </p:txBody>
      </p:sp>
    </p:spTree>
    <p:extLst>
      <p:ext uri="{BB962C8B-B14F-4D97-AF65-F5344CB8AC3E}">
        <p14:creationId xmlns:p14="http://schemas.microsoft.com/office/powerpoint/2010/main" val="1737876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E07F-366D-4E08-8639-F0C773677FB3}"/>
              </a:ext>
            </a:extLst>
          </p:cNvPr>
          <p:cNvSpPr>
            <a:spLocks noGrp="1"/>
          </p:cNvSpPr>
          <p:nvPr>
            <p:ph type="title"/>
          </p:nvPr>
        </p:nvSpPr>
        <p:spPr/>
        <p:txBody>
          <a:bodyPr/>
          <a:lstStyle/>
          <a:p>
            <a:r>
              <a:rPr lang="en-US" dirty="0"/>
              <a:t>What is Lethal Means Safety?</a:t>
            </a:r>
          </a:p>
        </p:txBody>
      </p:sp>
      <p:sp>
        <p:nvSpPr>
          <p:cNvPr id="3" name="Content Placeholder 2">
            <a:extLst>
              <a:ext uri="{FF2B5EF4-FFF2-40B4-BE49-F238E27FC236}">
                <a16:creationId xmlns:a16="http://schemas.microsoft.com/office/drawing/2014/main" id="{0C38D748-CB48-454D-9B3D-9B094E26F265}"/>
              </a:ext>
            </a:extLst>
          </p:cNvPr>
          <p:cNvSpPr>
            <a:spLocks noGrp="1"/>
          </p:cNvSpPr>
          <p:nvPr>
            <p:ph idx="1"/>
          </p:nvPr>
        </p:nvSpPr>
        <p:spPr/>
        <p:txBody>
          <a:bodyPr>
            <a:normAutofit/>
          </a:bodyPr>
          <a:lstStyle/>
          <a:p>
            <a:pPr>
              <a:buClr>
                <a:srgbClr val="0194D3"/>
              </a:buClr>
            </a:pPr>
            <a:r>
              <a:rPr lang="en-US" sz="2800" dirty="0"/>
              <a:t>In the context of suicide prevention, safe storage of lethal means is any action that builds in time and space between a suicidal impulse and the ability to harm oneself.</a:t>
            </a:r>
          </a:p>
          <a:p>
            <a:pPr marL="0" indent="0">
              <a:buClr>
                <a:srgbClr val="0194D3"/>
              </a:buClr>
              <a:buNone/>
            </a:pPr>
            <a:endParaRPr lang="en-US" sz="2800" dirty="0"/>
          </a:p>
          <a:p>
            <a:pPr>
              <a:buClr>
                <a:srgbClr val="0194D3"/>
              </a:buClr>
            </a:pPr>
            <a:r>
              <a:rPr lang="en-US" sz="2800" dirty="0"/>
              <a:t>Effective lethal means safety education and counseling is collaborative and Veteran-centered. It respects the important role that firearms and medications may play in Veterans’ lives and is consistent with their values and priorities.</a:t>
            </a:r>
          </a:p>
          <a:p>
            <a:endParaRPr lang="en-US" sz="2400" dirty="0"/>
          </a:p>
        </p:txBody>
      </p:sp>
      <p:sp>
        <p:nvSpPr>
          <p:cNvPr id="4" name="Slide Number Placeholder 3">
            <a:extLst>
              <a:ext uri="{FF2B5EF4-FFF2-40B4-BE49-F238E27FC236}">
                <a16:creationId xmlns:a16="http://schemas.microsoft.com/office/drawing/2014/main" id="{304BEB79-070B-47F8-A6F2-DC26425E213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000" b="1" i="0" u="none" strike="noStrike" kern="1200" cap="none" spc="0" normalizeH="0" baseline="0" noProof="0" dirty="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719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9335"/>
          <a:stretch/>
        </p:blipFill>
        <p:spPr>
          <a:xfrm>
            <a:off x="6400486" y="1951038"/>
            <a:ext cx="5606512" cy="3481274"/>
          </a:xfrm>
          <a:prstGeom prst="rect">
            <a:avLst/>
          </a:prstGeom>
          <a:ln>
            <a:noFill/>
          </a:ln>
          <a:effectLst>
            <a:outerShdw blurRad="292100" dist="139700" dir="2700000" algn="tl" rotWithShape="0">
              <a:srgbClr val="333333">
                <a:alpha val="65000"/>
              </a:srgbClr>
            </a:outerShdw>
          </a:effectLst>
        </p:spPr>
      </p:pic>
      <p:sp>
        <p:nvSpPr>
          <p:cNvPr id="506" name="Freeform 505"/>
          <p:cNvSpPr/>
          <p:nvPr/>
        </p:nvSpPr>
        <p:spPr>
          <a:xfrm>
            <a:off x="8000210" y="2760080"/>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solidFill>
            <a:srgbClr val="BAC8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4" name="Freeform 29"/>
          <p:cNvSpPr>
            <a:spLocks/>
          </p:cNvSpPr>
          <p:nvPr/>
        </p:nvSpPr>
        <p:spPr bwMode="auto">
          <a:xfrm>
            <a:off x="7921119" y="3495213"/>
            <a:ext cx="26651" cy="18663"/>
          </a:xfrm>
          <a:custGeom>
            <a:avLst/>
            <a:gdLst>
              <a:gd name="T0" fmla="*/ 3 w 12"/>
              <a:gd name="T1" fmla="*/ 9 h 9"/>
              <a:gd name="T2" fmla="*/ 7 w 12"/>
              <a:gd name="T3" fmla="*/ 9 h 9"/>
              <a:gd name="T4" fmla="*/ 10 w 12"/>
              <a:gd name="T5" fmla="*/ 6 h 9"/>
              <a:gd name="T6" fmla="*/ 12 w 12"/>
              <a:gd name="T7" fmla="*/ 4 h 9"/>
              <a:gd name="T8" fmla="*/ 8 w 12"/>
              <a:gd name="T9" fmla="*/ 2 h 9"/>
              <a:gd name="T10" fmla="*/ 4 w 12"/>
              <a:gd name="T11" fmla="*/ 1 h 9"/>
              <a:gd name="T12" fmla="*/ 0 w 12"/>
              <a:gd name="T13" fmla="*/ 7 h 9"/>
              <a:gd name="T14" fmla="*/ 3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3" y="9"/>
                </a:moveTo>
                <a:cubicBezTo>
                  <a:pt x="7" y="9"/>
                  <a:pt x="7" y="9"/>
                  <a:pt x="7" y="9"/>
                </a:cubicBezTo>
                <a:cubicBezTo>
                  <a:pt x="10" y="6"/>
                  <a:pt x="10" y="6"/>
                  <a:pt x="10" y="6"/>
                </a:cubicBezTo>
                <a:cubicBezTo>
                  <a:pt x="12" y="4"/>
                  <a:pt x="12" y="4"/>
                  <a:pt x="12" y="4"/>
                </a:cubicBezTo>
                <a:cubicBezTo>
                  <a:pt x="8" y="2"/>
                  <a:pt x="8" y="2"/>
                  <a:pt x="8" y="2"/>
                </a:cubicBezTo>
                <a:cubicBezTo>
                  <a:pt x="8" y="2"/>
                  <a:pt x="5" y="0"/>
                  <a:pt x="4" y="1"/>
                </a:cubicBezTo>
                <a:cubicBezTo>
                  <a:pt x="4" y="2"/>
                  <a:pt x="0" y="7"/>
                  <a:pt x="0" y="7"/>
                </a:cubicBezTo>
                <a:lnTo>
                  <a:pt x="3" y="9"/>
                </a:lnTo>
                <a:close/>
              </a:path>
            </a:pathLst>
          </a:custGeom>
          <a:solidFill>
            <a:schemeClr val="accent1"/>
          </a:solidFill>
          <a:ln w="19050" cap="flat">
            <a:solidFill>
              <a:srgbClr val="1C2632"/>
            </a:solidFill>
            <a:prstDash val="solid"/>
            <a:miter lim="800000"/>
            <a:headEnd/>
            <a:tailEnd/>
          </a:ln>
        </p:spPr>
        <p:txBody>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Light" charset="0"/>
              <a:ea typeface="+mn-ea"/>
              <a:cs typeface="+mn-cs"/>
            </a:endParaRPr>
          </a:p>
        </p:txBody>
      </p:sp>
      <p:sp>
        <p:nvSpPr>
          <p:cNvPr id="113" name="Line 48"/>
          <p:cNvSpPr>
            <a:spLocks noChangeShapeType="1"/>
          </p:cNvSpPr>
          <p:nvPr/>
        </p:nvSpPr>
        <p:spPr bwMode="auto">
          <a:xfrm>
            <a:off x="6191388" y="3193964"/>
            <a:ext cx="0" cy="0"/>
          </a:xfrm>
          <a:prstGeom prst="line">
            <a:avLst/>
          </a:prstGeom>
          <a:solidFill>
            <a:schemeClr val="accent1"/>
          </a:solidFill>
          <a:ln w="19050">
            <a:solidFill>
              <a:srgbClr val="1C2632"/>
            </a:solidFill>
            <a:round/>
            <a:headEnd/>
            <a:tailEnd/>
          </a:ln>
        </p:spPr>
        <p:txBody>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Light" charset="0"/>
              <a:ea typeface="+mn-ea"/>
              <a:cs typeface="+mn-cs"/>
            </a:endParaRPr>
          </a:p>
        </p:txBody>
      </p:sp>
      <p:sp>
        <p:nvSpPr>
          <p:cNvPr id="114" name="Line 49"/>
          <p:cNvSpPr>
            <a:spLocks noChangeShapeType="1"/>
          </p:cNvSpPr>
          <p:nvPr/>
        </p:nvSpPr>
        <p:spPr bwMode="auto">
          <a:xfrm>
            <a:off x="6191388" y="3193964"/>
            <a:ext cx="0" cy="0"/>
          </a:xfrm>
          <a:prstGeom prst="line">
            <a:avLst/>
          </a:prstGeom>
          <a:solidFill>
            <a:schemeClr val="accent1"/>
          </a:solidFill>
          <a:ln w="19050" cap="flat">
            <a:solidFill>
              <a:srgbClr val="1C2632"/>
            </a:solidFill>
            <a:prstDash val="solid"/>
            <a:miter lim="800000"/>
            <a:headEnd/>
            <a:tailEnd/>
          </a:ln>
        </p:spPr>
        <p:txBody>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Light" charset="0"/>
              <a:ea typeface="+mn-ea"/>
              <a:cs typeface="+mn-cs"/>
            </a:endParaRPr>
          </a:p>
        </p:txBody>
      </p:sp>
      <p:pic>
        <p:nvPicPr>
          <p:cNvPr id="7" name="Picture 6">
            <a:extLst>
              <a:ext uri="{FF2B5EF4-FFF2-40B4-BE49-F238E27FC236}">
                <a16:creationId xmlns:a16="http://schemas.microsoft.com/office/drawing/2014/main" id="{3381C9EC-9959-6E49-A218-5BAF99CCA567}"/>
              </a:ext>
            </a:extLst>
          </p:cNvPr>
          <p:cNvPicPr>
            <a:picLocks noChangeAspect="1"/>
          </p:cNvPicPr>
          <p:nvPr/>
        </p:nvPicPr>
        <p:blipFill rotWithShape="1">
          <a:blip r:embed="rId4"/>
          <a:srcRect l="7469" r="11306"/>
          <a:stretch/>
        </p:blipFill>
        <p:spPr>
          <a:xfrm>
            <a:off x="414248" y="2132526"/>
            <a:ext cx="6032484" cy="3118299"/>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414248" y="610334"/>
            <a:ext cx="10592841" cy="11695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Most Suicidal Crises are Brief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Time from Decision to Action &lt; 1 hour</a:t>
            </a:r>
          </a:p>
        </p:txBody>
      </p:sp>
      <p:sp>
        <p:nvSpPr>
          <p:cNvPr id="12" name="TextBox 11"/>
          <p:cNvSpPr txBox="1"/>
          <p:nvPr/>
        </p:nvSpPr>
        <p:spPr>
          <a:xfrm>
            <a:off x="6400486" y="5637155"/>
            <a:ext cx="393328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Source: CDC WISQARS and US Dept. of Veterans Affairs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https://www.mirecc.va.gov/lethalmeanssafety/facts/</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376674" y="5387500"/>
            <a:ext cx="44704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Source: Simon, T.R., Swann, A.C., Powell, K.E., Potter, L.B., Kresnow, M., and O’Carroll, P.W.  Characteristics of Impulsive Suicide Attempts and Attempters. SLTB. 2001; 32(supp):49-59.</a:t>
            </a:r>
          </a:p>
        </p:txBody>
      </p:sp>
      <p:sp>
        <p:nvSpPr>
          <p:cNvPr id="20" name="Slide Number Placeholder 3">
            <a:extLst>
              <a:ext uri="{FF2B5EF4-FFF2-40B4-BE49-F238E27FC236}">
                <a16:creationId xmlns:a16="http://schemas.microsoft.com/office/drawing/2014/main" id="{E09DB054-1460-344E-9A31-28064B7B8221}"/>
              </a:ext>
            </a:extLst>
          </p:cNvPr>
          <p:cNvSpPr>
            <a:spLocks noGrp="1"/>
          </p:cNvSpPr>
          <p:nvPr>
            <p:ph type="sldNum" sz="quarter" idx="12"/>
          </p:nvPr>
        </p:nvSpPr>
        <p:spPr>
          <a:xfrm>
            <a:off x="5067300" y="6356351"/>
            <a:ext cx="20574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000" b="1" i="0" u="none" strike="noStrike" kern="1200" cap="none" spc="0" normalizeH="0" baseline="0" noProof="0" dirty="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7440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A850-11EB-4CF3-81D4-EC01871C26F1}"/>
              </a:ext>
            </a:extLst>
          </p:cNvPr>
          <p:cNvSpPr>
            <a:spLocks noGrp="1"/>
          </p:cNvSpPr>
          <p:nvPr>
            <p:ph type="title"/>
          </p:nvPr>
        </p:nvSpPr>
        <p:spPr>
          <a:xfrm>
            <a:off x="838200" y="494080"/>
            <a:ext cx="10515600" cy="1051256"/>
          </a:xfrm>
        </p:spPr>
        <p:txBody>
          <a:bodyPr/>
          <a:lstStyle/>
          <a:p>
            <a:r>
              <a:rPr lang="en-US" dirty="0"/>
              <a:t>Lethal Means Safety Works</a:t>
            </a:r>
          </a:p>
        </p:txBody>
      </p:sp>
      <p:sp>
        <p:nvSpPr>
          <p:cNvPr id="4" name="Slide Number Placeholder 3">
            <a:extLst>
              <a:ext uri="{FF2B5EF4-FFF2-40B4-BE49-F238E27FC236}">
                <a16:creationId xmlns:a16="http://schemas.microsoft.com/office/drawing/2014/main" id="{D1F95055-9D2E-4920-A652-7BEB4D05580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000" b="1" i="0" u="none" strike="noStrike" kern="1200" cap="none" spc="0" normalizeH="0" baseline="0" noProof="0" dirty="0">
              <a:ln>
                <a:noFill/>
              </a:ln>
              <a:solidFill>
                <a:srgbClr val="00467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6782AEBF-B95D-4FBC-86AC-49E33362C79E}"/>
              </a:ext>
            </a:extLst>
          </p:cNvPr>
          <p:cNvPicPr>
            <a:picLocks noChangeAspect="1"/>
          </p:cNvPicPr>
          <p:nvPr/>
        </p:nvPicPr>
        <p:blipFill>
          <a:blip r:embed="rId3"/>
          <a:stretch>
            <a:fillRect/>
          </a:stretch>
        </p:blipFill>
        <p:spPr>
          <a:xfrm>
            <a:off x="767634" y="1334842"/>
            <a:ext cx="10656732" cy="4188315"/>
          </a:xfrm>
          <a:prstGeom prst="rect">
            <a:avLst/>
          </a:prstGeom>
        </p:spPr>
      </p:pic>
    </p:spTree>
    <p:extLst>
      <p:ext uri="{BB962C8B-B14F-4D97-AF65-F5344CB8AC3E}">
        <p14:creationId xmlns:p14="http://schemas.microsoft.com/office/powerpoint/2010/main" val="696892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819A8C-8934-0E48-B51A-5C07DE2AFF11}"/>
              </a:ext>
            </a:extLst>
          </p:cNvPr>
          <p:cNvSpPr>
            <a:spLocks noGrp="1"/>
          </p:cNvSpPr>
          <p:nvPr>
            <p:ph type="title"/>
          </p:nvPr>
        </p:nvSpPr>
        <p:spPr>
          <a:xfrm>
            <a:off x="2152650" y="2333900"/>
            <a:ext cx="7886700" cy="2190200"/>
          </a:xfrm>
        </p:spPr>
        <p:txBody>
          <a:bodyPr>
            <a:noAutofit/>
          </a:bodyPr>
          <a:lstStyle/>
          <a:p>
            <a:pPr algn="ctr"/>
            <a:r>
              <a:rPr lang="en-US" sz="7500" dirty="0"/>
              <a:t>Suicide </a:t>
            </a:r>
            <a:br>
              <a:rPr lang="en-US" sz="7500" dirty="0"/>
            </a:br>
            <a:r>
              <a:rPr lang="en-US" sz="7500" dirty="0"/>
              <a:t>is preventable.</a:t>
            </a:r>
          </a:p>
        </p:txBody>
      </p:sp>
      <p:sp>
        <p:nvSpPr>
          <p:cNvPr id="2" name="Slide Number Placeholder 1">
            <a:extLst>
              <a:ext uri="{FF2B5EF4-FFF2-40B4-BE49-F238E27FC236}">
                <a16:creationId xmlns:a16="http://schemas.microsoft.com/office/drawing/2014/main" id="{02DF4CBF-ED02-104D-A686-8871553AA85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856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We Begin:</a:t>
            </a:r>
          </a:p>
        </p:txBody>
      </p:sp>
      <p:sp>
        <p:nvSpPr>
          <p:cNvPr id="3" name="Content Placeholder 2"/>
          <p:cNvSpPr>
            <a:spLocks noGrp="1"/>
          </p:cNvSpPr>
          <p:nvPr>
            <p:ph idx="1"/>
          </p:nvPr>
        </p:nvSpPr>
        <p:spPr>
          <a:xfrm>
            <a:off x="838199" y="1839383"/>
            <a:ext cx="11016343" cy="4273478"/>
          </a:xfrm>
        </p:spPr>
        <p:txBody>
          <a:bodyPr>
            <a:normAutofit lnSpcReduction="10000"/>
          </a:bodyPr>
          <a:lstStyle/>
          <a:p>
            <a:pPr>
              <a:spcBef>
                <a:spcPts val="600"/>
              </a:spcBef>
              <a:spcAft>
                <a:spcPts val="600"/>
              </a:spcAft>
            </a:pPr>
            <a:r>
              <a:rPr lang="en-US" sz="2800" dirty="0"/>
              <a:t>Suicide is an intense topic for some people. </a:t>
            </a:r>
          </a:p>
          <a:p>
            <a:pPr lvl="1">
              <a:spcBef>
                <a:spcPts val="600"/>
              </a:spcBef>
              <a:spcAft>
                <a:spcPts val="600"/>
              </a:spcAft>
            </a:pPr>
            <a:r>
              <a:rPr lang="en-US" sz="2800" dirty="0"/>
              <a:t>If you need to take a break, or step out, please do so.</a:t>
            </a:r>
          </a:p>
          <a:p>
            <a:pPr lvl="1">
              <a:spcBef>
                <a:spcPts val="600"/>
              </a:spcBef>
              <a:spcAft>
                <a:spcPts val="600"/>
              </a:spcAft>
            </a:pPr>
            <a:r>
              <a:rPr lang="en-US" sz="2800" dirty="0"/>
              <a:t>Immediate Resources:</a:t>
            </a:r>
          </a:p>
          <a:p>
            <a:pPr lvl="2">
              <a:spcBef>
                <a:spcPts val="600"/>
              </a:spcBef>
              <a:spcAft>
                <a:spcPts val="600"/>
              </a:spcAft>
            </a:pPr>
            <a:r>
              <a:rPr lang="en-US" sz="2800" dirty="0"/>
              <a:t>National Suicide Prevention Lifeline: 1-800-273-8255 </a:t>
            </a:r>
          </a:p>
          <a:p>
            <a:pPr lvl="3">
              <a:spcBef>
                <a:spcPts val="600"/>
              </a:spcBef>
              <a:spcAft>
                <a:spcPts val="600"/>
              </a:spcAft>
            </a:pPr>
            <a:r>
              <a:rPr lang="en-US" sz="2600" dirty="0">
                <a:solidFill>
                  <a:schemeClr val="tx1"/>
                </a:solidFill>
              </a:rPr>
              <a:t>Service members and Veterans: Press 1 to connect with the Veterans Crisis Line.</a:t>
            </a:r>
          </a:p>
          <a:p>
            <a:pPr lvl="2"/>
            <a:r>
              <a:rPr lang="en-US" sz="2800" dirty="0">
                <a:solidFill>
                  <a:schemeClr val="tx1"/>
                </a:solidFill>
              </a:rPr>
              <a:t>Employee Assistance Program (EAP): </a:t>
            </a:r>
          </a:p>
          <a:p>
            <a:pPr lvl="3"/>
            <a:r>
              <a:rPr lang="en-US" sz="2600" dirty="0">
                <a:hlinkClick r:id="rId3"/>
              </a:rPr>
              <a:t>www.FOH4YOU.com</a:t>
            </a:r>
            <a:endParaRPr lang="en-US" sz="2600" dirty="0"/>
          </a:p>
          <a:p>
            <a:pPr lvl="3"/>
            <a:r>
              <a:rPr lang="en-US" sz="2600" dirty="0">
                <a:solidFill>
                  <a:schemeClr val="tx1"/>
                </a:solidFill>
              </a:rPr>
              <a:t>1-800-222-0364</a:t>
            </a:r>
          </a:p>
        </p:txBody>
      </p:sp>
      <p:sp>
        <p:nvSpPr>
          <p:cNvPr id="4" name="Slide Number Placeholder 3">
            <a:extLst>
              <a:ext uri="{FF2B5EF4-FFF2-40B4-BE49-F238E27FC236}">
                <a16:creationId xmlns:a16="http://schemas.microsoft.com/office/drawing/2014/main" id="{D013E745-6539-9143-A3A3-7591CDA77B16}"/>
              </a:ext>
            </a:extLst>
          </p:cNvPr>
          <p:cNvSpPr>
            <a:spLocks noGrp="1"/>
          </p:cNvSpPr>
          <p:nvPr>
            <p:ph type="sldNum" sz="quarter" idx="12"/>
          </p:nvPr>
        </p:nvSpPr>
        <p:spPr>
          <a:xfrm>
            <a:off x="4724400" y="6356351"/>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789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97257-7FED-4E5C-9908-6D7379E436DB}"/>
              </a:ext>
            </a:extLst>
          </p:cNvPr>
          <p:cNvSpPr>
            <a:spLocks noGrp="1"/>
          </p:cNvSpPr>
          <p:nvPr>
            <p:ph type="title"/>
          </p:nvPr>
        </p:nvSpPr>
        <p:spPr/>
        <p:txBody>
          <a:bodyPr/>
          <a:lstStyle/>
          <a:p>
            <a:r>
              <a:rPr lang="en-US" dirty="0"/>
              <a:t>Common Myths vs. Realities</a:t>
            </a:r>
          </a:p>
        </p:txBody>
      </p:sp>
      <p:sp>
        <p:nvSpPr>
          <p:cNvPr id="3" name="Slide Number Placeholder 2">
            <a:extLst>
              <a:ext uri="{FF2B5EF4-FFF2-40B4-BE49-F238E27FC236}">
                <a16:creationId xmlns:a16="http://schemas.microsoft.com/office/drawing/2014/main" id="{2FDD2F1C-5267-4CF9-B9A0-D9CA4F0375F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6016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ADFF4-14E8-824F-B4D2-25FC7D9BF2E9}"/>
              </a:ext>
            </a:extLst>
          </p:cNvPr>
          <p:cNvSpPr>
            <a:spLocks noGrp="1"/>
          </p:cNvSpPr>
          <p:nvPr>
            <p:ph type="title"/>
          </p:nvPr>
        </p:nvSpPr>
        <p:spPr/>
        <p:txBody>
          <a:bodyPr/>
          <a:lstStyle/>
          <a:p>
            <a:r>
              <a:rPr lang="en-US" dirty="0"/>
              <a:t>Common Myths vs. Realities</a:t>
            </a:r>
          </a:p>
        </p:txBody>
      </p:sp>
      <p:sp>
        <p:nvSpPr>
          <p:cNvPr id="3" name="Slide Number Placeholder 2">
            <a:extLst>
              <a:ext uri="{FF2B5EF4-FFF2-40B4-BE49-F238E27FC236}">
                <a16:creationId xmlns:a16="http://schemas.microsoft.com/office/drawing/2014/main" id="{E3B9EC9A-F1E9-BB4F-97F1-C8AA85DF3AF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10F852A-87FC-1A4A-AEDF-4560713E8FF5}"/>
              </a:ext>
            </a:extLst>
          </p:cNvPr>
          <p:cNvPicPr>
            <a:picLocks noChangeAspect="1"/>
          </p:cNvPicPr>
          <p:nvPr/>
        </p:nvPicPr>
        <p:blipFill>
          <a:blip r:embed="rId2"/>
          <a:stretch>
            <a:fillRect/>
          </a:stretch>
        </p:blipFill>
        <p:spPr>
          <a:xfrm>
            <a:off x="1937238" y="1519662"/>
            <a:ext cx="8317524" cy="4158762"/>
          </a:xfrm>
          <a:prstGeom prst="rect">
            <a:avLst/>
          </a:prstGeom>
        </p:spPr>
      </p:pic>
      <p:sp>
        <p:nvSpPr>
          <p:cNvPr id="6" name="TextBox 5">
            <a:extLst>
              <a:ext uri="{FF2B5EF4-FFF2-40B4-BE49-F238E27FC236}">
                <a16:creationId xmlns:a16="http://schemas.microsoft.com/office/drawing/2014/main" id="{EBF1C2AA-35D3-9F4D-9A65-DD9D69E728C4}"/>
              </a:ext>
            </a:extLst>
          </p:cNvPr>
          <p:cNvSpPr txBox="1"/>
          <p:nvPr/>
        </p:nvSpPr>
        <p:spPr>
          <a:xfrm>
            <a:off x="29778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Myth</a:t>
            </a:r>
          </a:p>
        </p:txBody>
      </p:sp>
      <p:sp>
        <p:nvSpPr>
          <p:cNvPr id="7" name="TextBox 6">
            <a:extLst>
              <a:ext uri="{FF2B5EF4-FFF2-40B4-BE49-F238E27FC236}">
                <a16:creationId xmlns:a16="http://schemas.microsoft.com/office/drawing/2014/main" id="{74D560E8-306A-4B46-BE28-D0476A9F3AF5}"/>
              </a:ext>
            </a:extLst>
          </p:cNvPr>
          <p:cNvSpPr txBox="1"/>
          <p:nvPr/>
        </p:nvSpPr>
        <p:spPr>
          <a:xfrm>
            <a:off x="68640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Reality</a:t>
            </a:r>
          </a:p>
        </p:txBody>
      </p:sp>
      <p:sp>
        <p:nvSpPr>
          <p:cNvPr id="8" name="TextBox 7">
            <a:extLst>
              <a:ext uri="{FF2B5EF4-FFF2-40B4-BE49-F238E27FC236}">
                <a16:creationId xmlns:a16="http://schemas.microsoft.com/office/drawing/2014/main" id="{CC8EA7C0-770E-D949-9AEE-75E45FADF1DC}"/>
              </a:ext>
            </a:extLst>
          </p:cNvPr>
          <p:cNvSpPr txBox="1"/>
          <p:nvPr/>
        </p:nvSpPr>
        <p:spPr>
          <a:xfrm>
            <a:off x="2886456" y="3060434"/>
            <a:ext cx="6419088" cy="1077218"/>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mn-ea"/>
                <a:cs typeface="+mn-cs"/>
              </a:rPr>
              <a:t>People who talk about suicide are just seeking attention.</a:t>
            </a:r>
          </a:p>
        </p:txBody>
      </p:sp>
    </p:spTree>
    <p:extLst>
      <p:ext uri="{BB962C8B-B14F-4D97-AF65-F5344CB8AC3E}">
        <p14:creationId xmlns:p14="http://schemas.microsoft.com/office/powerpoint/2010/main" val="3532391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ADFF4-14E8-824F-B4D2-25FC7D9BF2E9}"/>
              </a:ext>
            </a:extLst>
          </p:cNvPr>
          <p:cNvSpPr>
            <a:spLocks noGrp="1"/>
          </p:cNvSpPr>
          <p:nvPr>
            <p:ph type="title"/>
          </p:nvPr>
        </p:nvSpPr>
        <p:spPr/>
        <p:txBody>
          <a:bodyPr/>
          <a:lstStyle/>
          <a:p>
            <a:r>
              <a:rPr lang="en-US" dirty="0"/>
              <a:t>Common Myths vs. Realities</a:t>
            </a:r>
          </a:p>
        </p:txBody>
      </p:sp>
      <p:sp>
        <p:nvSpPr>
          <p:cNvPr id="3" name="Slide Number Placeholder 2">
            <a:extLst>
              <a:ext uri="{FF2B5EF4-FFF2-40B4-BE49-F238E27FC236}">
                <a16:creationId xmlns:a16="http://schemas.microsoft.com/office/drawing/2014/main" id="{E3B9EC9A-F1E9-BB4F-97F1-C8AA85DF3AF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10F852A-87FC-1A4A-AEDF-4560713E8FF5}"/>
              </a:ext>
            </a:extLst>
          </p:cNvPr>
          <p:cNvPicPr>
            <a:picLocks noChangeAspect="1"/>
          </p:cNvPicPr>
          <p:nvPr/>
        </p:nvPicPr>
        <p:blipFill>
          <a:blip r:embed="rId2"/>
          <a:stretch>
            <a:fillRect/>
          </a:stretch>
        </p:blipFill>
        <p:spPr>
          <a:xfrm>
            <a:off x="1937238" y="1519662"/>
            <a:ext cx="8317524" cy="4158762"/>
          </a:xfrm>
          <a:prstGeom prst="rect">
            <a:avLst/>
          </a:prstGeom>
        </p:spPr>
      </p:pic>
      <p:sp>
        <p:nvSpPr>
          <p:cNvPr id="6" name="TextBox 5">
            <a:extLst>
              <a:ext uri="{FF2B5EF4-FFF2-40B4-BE49-F238E27FC236}">
                <a16:creationId xmlns:a16="http://schemas.microsoft.com/office/drawing/2014/main" id="{EBF1C2AA-35D3-9F4D-9A65-DD9D69E728C4}"/>
              </a:ext>
            </a:extLst>
          </p:cNvPr>
          <p:cNvSpPr txBox="1"/>
          <p:nvPr/>
        </p:nvSpPr>
        <p:spPr>
          <a:xfrm>
            <a:off x="29778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Myth</a:t>
            </a:r>
          </a:p>
        </p:txBody>
      </p:sp>
      <p:sp>
        <p:nvSpPr>
          <p:cNvPr id="7" name="TextBox 6">
            <a:extLst>
              <a:ext uri="{FF2B5EF4-FFF2-40B4-BE49-F238E27FC236}">
                <a16:creationId xmlns:a16="http://schemas.microsoft.com/office/drawing/2014/main" id="{74D560E8-306A-4B46-BE28-D0476A9F3AF5}"/>
              </a:ext>
            </a:extLst>
          </p:cNvPr>
          <p:cNvSpPr txBox="1"/>
          <p:nvPr/>
        </p:nvSpPr>
        <p:spPr>
          <a:xfrm>
            <a:off x="68640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Reality</a:t>
            </a:r>
          </a:p>
        </p:txBody>
      </p:sp>
      <p:sp>
        <p:nvSpPr>
          <p:cNvPr id="8" name="TextBox 7">
            <a:extLst>
              <a:ext uri="{FF2B5EF4-FFF2-40B4-BE49-F238E27FC236}">
                <a16:creationId xmlns:a16="http://schemas.microsoft.com/office/drawing/2014/main" id="{CC8EA7C0-770E-D949-9AEE-75E45FADF1DC}"/>
              </a:ext>
            </a:extLst>
          </p:cNvPr>
          <p:cNvSpPr txBox="1"/>
          <p:nvPr/>
        </p:nvSpPr>
        <p:spPr>
          <a:xfrm>
            <a:off x="2519553" y="2281929"/>
            <a:ext cx="7152894" cy="3046988"/>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 matter how casually or jokingly said, suicide threats should never be ignored and may indicate serious suicidal feelings. Someone who talks about suicide provides others with an opportunity to intervene before suicidal behaviors occur. </a:t>
            </a:r>
          </a:p>
        </p:txBody>
      </p:sp>
    </p:spTree>
    <p:extLst>
      <p:ext uri="{BB962C8B-B14F-4D97-AF65-F5344CB8AC3E}">
        <p14:creationId xmlns:p14="http://schemas.microsoft.com/office/powerpoint/2010/main" val="3993134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ADFF4-14E8-824F-B4D2-25FC7D9BF2E9}"/>
              </a:ext>
            </a:extLst>
          </p:cNvPr>
          <p:cNvSpPr>
            <a:spLocks noGrp="1"/>
          </p:cNvSpPr>
          <p:nvPr>
            <p:ph type="title"/>
          </p:nvPr>
        </p:nvSpPr>
        <p:spPr/>
        <p:txBody>
          <a:bodyPr/>
          <a:lstStyle/>
          <a:p>
            <a:r>
              <a:rPr lang="en-US" dirty="0"/>
              <a:t>Common Myths vs. Realities</a:t>
            </a:r>
          </a:p>
        </p:txBody>
      </p:sp>
      <p:sp>
        <p:nvSpPr>
          <p:cNvPr id="3" name="Slide Number Placeholder 2">
            <a:extLst>
              <a:ext uri="{FF2B5EF4-FFF2-40B4-BE49-F238E27FC236}">
                <a16:creationId xmlns:a16="http://schemas.microsoft.com/office/drawing/2014/main" id="{E3B9EC9A-F1E9-BB4F-97F1-C8AA85DF3AF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10F852A-87FC-1A4A-AEDF-4560713E8FF5}"/>
              </a:ext>
            </a:extLst>
          </p:cNvPr>
          <p:cNvPicPr>
            <a:picLocks noChangeAspect="1"/>
          </p:cNvPicPr>
          <p:nvPr/>
        </p:nvPicPr>
        <p:blipFill>
          <a:blip r:embed="rId2"/>
          <a:stretch>
            <a:fillRect/>
          </a:stretch>
        </p:blipFill>
        <p:spPr>
          <a:xfrm>
            <a:off x="1937238" y="1519662"/>
            <a:ext cx="8317524" cy="4158762"/>
          </a:xfrm>
          <a:prstGeom prst="rect">
            <a:avLst/>
          </a:prstGeom>
        </p:spPr>
      </p:pic>
      <p:sp>
        <p:nvSpPr>
          <p:cNvPr id="6" name="TextBox 5">
            <a:extLst>
              <a:ext uri="{FF2B5EF4-FFF2-40B4-BE49-F238E27FC236}">
                <a16:creationId xmlns:a16="http://schemas.microsoft.com/office/drawing/2014/main" id="{EBF1C2AA-35D3-9F4D-9A65-DD9D69E728C4}"/>
              </a:ext>
            </a:extLst>
          </p:cNvPr>
          <p:cNvSpPr txBox="1"/>
          <p:nvPr/>
        </p:nvSpPr>
        <p:spPr>
          <a:xfrm>
            <a:off x="29778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Myth</a:t>
            </a:r>
          </a:p>
        </p:txBody>
      </p:sp>
      <p:sp>
        <p:nvSpPr>
          <p:cNvPr id="7" name="TextBox 6">
            <a:extLst>
              <a:ext uri="{FF2B5EF4-FFF2-40B4-BE49-F238E27FC236}">
                <a16:creationId xmlns:a16="http://schemas.microsoft.com/office/drawing/2014/main" id="{74D560E8-306A-4B46-BE28-D0476A9F3AF5}"/>
              </a:ext>
            </a:extLst>
          </p:cNvPr>
          <p:cNvSpPr txBox="1"/>
          <p:nvPr/>
        </p:nvSpPr>
        <p:spPr>
          <a:xfrm>
            <a:off x="68640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Reality</a:t>
            </a:r>
          </a:p>
        </p:txBody>
      </p:sp>
      <p:sp>
        <p:nvSpPr>
          <p:cNvPr id="8" name="TextBox 7">
            <a:extLst>
              <a:ext uri="{FF2B5EF4-FFF2-40B4-BE49-F238E27FC236}">
                <a16:creationId xmlns:a16="http://schemas.microsoft.com/office/drawing/2014/main" id="{CC8EA7C0-770E-D949-9AEE-75E45FADF1DC}"/>
              </a:ext>
            </a:extLst>
          </p:cNvPr>
          <p:cNvSpPr txBox="1"/>
          <p:nvPr/>
        </p:nvSpPr>
        <p:spPr>
          <a:xfrm>
            <a:off x="2886456" y="2814213"/>
            <a:ext cx="6419088" cy="1569660"/>
          </a:xfrm>
          <a:prstGeom prst="rect">
            <a:avLst/>
          </a:prstGeom>
          <a:noFill/>
        </p:spPr>
        <p:txBody>
          <a:bodyPr wrap="square" rtlCol="0" anchor="ctr">
            <a:spAutoFit/>
          </a:bodyPr>
          <a:lstStyle/>
          <a:p>
            <a:pPr marL="0" marR="0" lvl="0" indent="1588"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The only one who can really help someone who is suicidal is a mental health counselor or therapist. </a:t>
            </a:r>
          </a:p>
        </p:txBody>
      </p:sp>
    </p:spTree>
    <p:extLst>
      <p:ext uri="{BB962C8B-B14F-4D97-AF65-F5344CB8AC3E}">
        <p14:creationId xmlns:p14="http://schemas.microsoft.com/office/powerpoint/2010/main" val="3574068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ADFF4-14E8-824F-B4D2-25FC7D9BF2E9}"/>
              </a:ext>
            </a:extLst>
          </p:cNvPr>
          <p:cNvSpPr>
            <a:spLocks noGrp="1"/>
          </p:cNvSpPr>
          <p:nvPr>
            <p:ph type="title"/>
          </p:nvPr>
        </p:nvSpPr>
        <p:spPr/>
        <p:txBody>
          <a:bodyPr/>
          <a:lstStyle/>
          <a:p>
            <a:r>
              <a:rPr lang="en-US" dirty="0"/>
              <a:t>Common Myths vs. Realities</a:t>
            </a:r>
          </a:p>
        </p:txBody>
      </p:sp>
      <p:sp>
        <p:nvSpPr>
          <p:cNvPr id="3" name="Slide Number Placeholder 2">
            <a:extLst>
              <a:ext uri="{FF2B5EF4-FFF2-40B4-BE49-F238E27FC236}">
                <a16:creationId xmlns:a16="http://schemas.microsoft.com/office/drawing/2014/main" id="{E3B9EC9A-F1E9-BB4F-97F1-C8AA85DF3AF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10F852A-87FC-1A4A-AEDF-4560713E8FF5}"/>
              </a:ext>
            </a:extLst>
          </p:cNvPr>
          <p:cNvPicPr>
            <a:picLocks noChangeAspect="1"/>
          </p:cNvPicPr>
          <p:nvPr/>
        </p:nvPicPr>
        <p:blipFill>
          <a:blip r:embed="rId2"/>
          <a:stretch>
            <a:fillRect/>
          </a:stretch>
        </p:blipFill>
        <p:spPr>
          <a:xfrm>
            <a:off x="1937238" y="1519662"/>
            <a:ext cx="8317524" cy="4158762"/>
          </a:xfrm>
          <a:prstGeom prst="rect">
            <a:avLst/>
          </a:prstGeom>
        </p:spPr>
      </p:pic>
      <p:sp>
        <p:nvSpPr>
          <p:cNvPr id="6" name="TextBox 5">
            <a:extLst>
              <a:ext uri="{FF2B5EF4-FFF2-40B4-BE49-F238E27FC236}">
                <a16:creationId xmlns:a16="http://schemas.microsoft.com/office/drawing/2014/main" id="{EBF1C2AA-35D3-9F4D-9A65-DD9D69E728C4}"/>
              </a:ext>
            </a:extLst>
          </p:cNvPr>
          <p:cNvSpPr txBox="1"/>
          <p:nvPr/>
        </p:nvSpPr>
        <p:spPr>
          <a:xfrm>
            <a:off x="29778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Myth</a:t>
            </a:r>
          </a:p>
        </p:txBody>
      </p:sp>
      <p:sp>
        <p:nvSpPr>
          <p:cNvPr id="7" name="TextBox 6">
            <a:extLst>
              <a:ext uri="{FF2B5EF4-FFF2-40B4-BE49-F238E27FC236}">
                <a16:creationId xmlns:a16="http://schemas.microsoft.com/office/drawing/2014/main" id="{74D560E8-306A-4B46-BE28-D0476A9F3AF5}"/>
              </a:ext>
            </a:extLst>
          </p:cNvPr>
          <p:cNvSpPr txBox="1"/>
          <p:nvPr/>
        </p:nvSpPr>
        <p:spPr>
          <a:xfrm>
            <a:off x="68640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Reality</a:t>
            </a:r>
          </a:p>
        </p:txBody>
      </p:sp>
      <p:sp>
        <p:nvSpPr>
          <p:cNvPr id="8" name="TextBox 7">
            <a:extLst>
              <a:ext uri="{FF2B5EF4-FFF2-40B4-BE49-F238E27FC236}">
                <a16:creationId xmlns:a16="http://schemas.microsoft.com/office/drawing/2014/main" id="{CC8EA7C0-770E-D949-9AEE-75E45FADF1DC}"/>
              </a:ext>
            </a:extLst>
          </p:cNvPr>
          <p:cNvSpPr txBox="1"/>
          <p:nvPr/>
        </p:nvSpPr>
        <p:spPr>
          <a:xfrm>
            <a:off x="2519553" y="2528151"/>
            <a:ext cx="7152894" cy="255454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mn-ea"/>
                <a:cs typeface="+mn-cs"/>
              </a:rPr>
              <a:t>Special training is not required to safely raise the subject of suicide. Helping someone feel included and showing genuine, heartfelt support can also make a big difference during a challenging time. </a:t>
            </a:r>
          </a:p>
        </p:txBody>
      </p:sp>
    </p:spTree>
    <p:extLst>
      <p:ext uri="{BB962C8B-B14F-4D97-AF65-F5344CB8AC3E}">
        <p14:creationId xmlns:p14="http://schemas.microsoft.com/office/powerpoint/2010/main" val="3648328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2E6F36-CB11-4D4B-BA55-B864E6419B3B}"/>
              </a:ext>
            </a:extLst>
          </p:cNvPr>
          <p:cNvSpPr>
            <a:spLocks noGrp="1"/>
          </p:cNvSpPr>
          <p:nvPr>
            <p:ph type="title"/>
          </p:nvPr>
        </p:nvSpPr>
        <p:spPr/>
        <p:txBody>
          <a:bodyPr/>
          <a:lstStyle/>
          <a:p>
            <a:r>
              <a:rPr lang="en-US" dirty="0"/>
              <a:t>The Steps of VA S.A.V.E.</a:t>
            </a:r>
          </a:p>
        </p:txBody>
      </p:sp>
      <p:sp>
        <p:nvSpPr>
          <p:cNvPr id="3" name="Slide Number Placeholder 2">
            <a:extLst>
              <a:ext uri="{FF2B5EF4-FFF2-40B4-BE49-F238E27FC236}">
                <a16:creationId xmlns:a16="http://schemas.microsoft.com/office/drawing/2014/main" id="{F1178E8D-4C08-4449-A82A-6572B018123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8528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734BD-A78B-DC48-97D5-609D70055272}"/>
              </a:ext>
            </a:extLst>
          </p:cNvPr>
          <p:cNvSpPr>
            <a:spLocks noGrp="1"/>
          </p:cNvSpPr>
          <p:nvPr>
            <p:ph type="title"/>
          </p:nvPr>
        </p:nvSpPr>
        <p:spPr/>
        <p:txBody>
          <a:bodyPr>
            <a:normAutofit fontScale="90000"/>
          </a:bodyPr>
          <a:lstStyle/>
          <a:p>
            <a:r>
              <a:rPr lang="en-US" dirty="0"/>
              <a:t>VA S.A.V.E.: Teaching Communities How to Help Veterans at Risk for Suicide</a:t>
            </a:r>
          </a:p>
        </p:txBody>
      </p:sp>
      <p:sp>
        <p:nvSpPr>
          <p:cNvPr id="3" name="Content Placeholder 2">
            <a:extLst>
              <a:ext uri="{FF2B5EF4-FFF2-40B4-BE49-F238E27FC236}">
                <a16:creationId xmlns:a16="http://schemas.microsoft.com/office/drawing/2014/main" id="{13D93A77-3147-6F4F-99E0-863672C86E4C}"/>
              </a:ext>
            </a:extLst>
          </p:cNvPr>
          <p:cNvSpPr>
            <a:spLocks noGrp="1"/>
          </p:cNvSpPr>
          <p:nvPr>
            <p:ph idx="1"/>
          </p:nvPr>
        </p:nvSpPr>
        <p:spPr/>
        <p:txBody>
          <a:bodyPr>
            <a:normAutofit/>
          </a:bodyPr>
          <a:lstStyle/>
          <a:p>
            <a:pPr marL="0" indent="0">
              <a:spcAft>
                <a:spcPts val="600"/>
              </a:spcAft>
              <a:buNone/>
            </a:pPr>
            <a:r>
              <a:rPr lang="en-US" sz="3200" b="1" dirty="0">
                <a:solidFill>
                  <a:srgbClr val="0194D3"/>
                </a:solidFill>
                <a:latin typeface="Calibri" panose="020F0502020204030204" pitchFamily="34" charset="0"/>
                <a:cs typeface="Calibri" panose="020F0502020204030204" pitchFamily="34" charset="0"/>
              </a:rPr>
              <a:t>VA S.A.V.E. </a:t>
            </a:r>
            <a:r>
              <a:rPr lang="en-US" sz="3200" dirty="0">
                <a:latin typeface="Calibri" panose="020F0502020204030204" pitchFamily="34" charset="0"/>
                <a:cs typeface="Calibri" panose="020F0502020204030204" pitchFamily="34" charset="0"/>
              </a:rPr>
              <a:t>will help you act with care and compassion if you encounter a Veteran who is in suicidal crisis. </a:t>
            </a:r>
          </a:p>
          <a:p>
            <a:pPr>
              <a:spcAft>
                <a:spcPts val="600"/>
              </a:spcAft>
            </a:pPr>
            <a:r>
              <a:rPr lang="en-US" sz="3200" b="1" dirty="0">
                <a:solidFill>
                  <a:srgbClr val="0194D3"/>
                </a:solidFill>
                <a:latin typeface="Calibri" panose="020F0502020204030204" pitchFamily="34" charset="0"/>
                <a:cs typeface="Calibri" panose="020F0502020204030204" pitchFamily="34" charset="0"/>
              </a:rPr>
              <a:t>S</a:t>
            </a:r>
            <a:r>
              <a:rPr lang="en-US" sz="3200" dirty="0">
                <a:latin typeface="Calibri" panose="020F0502020204030204" pitchFamily="34" charset="0"/>
                <a:cs typeface="Calibri" panose="020F0502020204030204" pitchFamily="34" charset="0"/>
              </a:rPr>
              <a:t>igns of suicidal thinking should be recognized.</a:t>
            </a:r>
          </a:p>
          <a:p>
            <a:pPr>
              <a:spcAft>
                <a:spcPts val="600"/>
              </a:spcAft>
            </a:pPr>
            <a:r>
              <a:rPr lang="en-US" sz="3200" b="1" dirty="0">
                <a:solidFill>
                  <a:srgbClr val="0194D3"/>
                </a:solidFill>
                <a:latin typeface="Calibri" panose="020F0502020204030204" pitchFamily="34" charset="0"/>
                <a:cs typeface="Calibri" panose="020F0502020204030204" pitchFamily="34" charset="0"/>
              </a:rPr>
              <a:t>A</a:t>
            </a:r>
            <a:r>
              <a:rPr lang="en-US" sz="3200" dirty="0">
                <a:latin typeface="Calibri" panose="020F0502020204030204" pitchFamily="34" charset="0"/>
                <a:cs typeface="Calibri" panose="020F0502020204030204" pitchFamily="34" charset="0"/>
              </a:rPr>
              <a:t>sk the most important question of all.</a:t>
            </a:r>
          </a:p>
          <a:p>
            <a:pPr>
              <a:spcAft>
                <a:spcPts val="600"/>
              </a:spcAft>
            </a:pPr>
            <a:r>
              <a:rPr lang="en-US" sz="3200" b="1" dirty="0">
                <a:solidFill>
                  <a:srgbClr val="0194D3"/>
                </a:solidFill>
                <a:latin typeface="Calibri" panose="020F0502020204030204" pitchFamily="34" charset="0"/>
                <a:cs typeface="Calibri" panose="020F0502020204030204" pitchFamily="34" charset="0"/>
              </a:rPr>
              <a:t>V</a:t>
            </a:r>
            <a:r>
              <a:rPr lang="en-US" sz="3200" dirty="0">
                <a:latin typeface="Calibri" panose="020F0502020204030204" pitchFamily="34" charset="0"/>
                <a:cs typeface="Calibri" panose="020F0502020204030204" pitchFamily="34" charset="0"/>
              </a:rPr>
              <a:t>alidate the Veteran’s experience.</a:t>
            </a:r>
          </a:p>
          <a:p>
            <a:pPr>
              <a:spcAft>
                <a:spcPts val="600"/>
              </a:spcAft>
            </a:pPr>
            <a:r>
              <a:rPr lang="en-US" sz="3200" b="1" dirty="0">
                <a:solidFill>
                  <a:srgbClr val="0194D3"/>
                </a:solidFill>
                <a:latin typeface="Calibri" panose="020F0502020204030204" pitchFamily="34" charset="0"/>
                <a:cs typeface="Calibri" panose="020F0502020204030204" pitchFamily="34" charset="0"/>
              </a:rPr>
              <a:t>E</a:t>
            </a:r>
            <a:r>
              <a:rPr lang="en-US" sz="3200" dirty="0">
                <a:latin typeface="Calibri" panose="020F0502020204030204" pitchFamily="34" charset="0"/>
                <a:cs typeface="Calibri" panose="020F0502020204030204" pitchFamily="34" charset="0"/>
              </a:rPr>
              <a:t>ncourage treatment and </a:t>
            </a:r>
            <a:r>
              <a:rPr lang="en-US" sz="3200" b="1" dirty="0">
                <a:solidFill>
                  <a:srgbClr val="0194D3"/>
                </a:solidFill>
                <a:latin typeface="Calibri" panose="020F0502020204030204" pitchFamily="34" charset="0"/>
                <a:cs typeface="Calibri" panose="020F0502020204030204" pitchFamily="34" charset="0"/>
              </a:rPr>
              <a:t>E</a:t>
            </a:r>
            <a:r>
              <a:rPr lang="en-US" sz="3200" dirty="0">
                <a:latin typeface="Calibri" panose="020F0502020204030204" pitchFamily="34" charset="0"/>
                <a:cs typeface="Calibri" panose="020F0502020204030204" pitchFamily="34" charset="0"/>
              </a:rPr>
              <a:t>xpedite</a:t>
            </a:r>
            <a:r>
              <a:rPr lang="en-US" sz="3200" b="1"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getting help.</a:t>
            </a:r>
          </a:p>
        </p:txBody>
      </p:sp>
      <p:sp>
        <p:nvSpPr>
          <p:cNvPr id="4" name="Slide Number Placeholder 3">
            <a:extLst>
              <a:ext uri="{FF2B5EF4-FFF2-40B4-BE49-F238E27FC236}">
                <a16:creationId xmlns:a16="http://schemas.microsoft.com/office/drawing/2014/main" id="{1302820D-2F7B-EF40-836B-EC12AD8AEBB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76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945105" y="648294"/>
            <a:ext cx="8494295" cy="1051256"/>
          </a:xfrm>
        </p:spPr>
        <p:txBody>
          <a:bodyPr/>
          <a:lstStyle/>
          <a:p>
            <a:r>
              <a:rPr lang="en-US" u="sng" dirty="0"/>
              <a:t>S</a:t>
            </a:r>
            <a:r>
              <a:rPr lang="en-US" dirty="0"/>
              <a:t>igns of Suicidal Thinking</a:t>
            </a:r>
          </a:p>
        </p:txBody>
      </p:sp>
      <p:sp>
        <p:nvSpPr>
          <p:cNvPr id="3" name="Content Placeholder 2">
            <a:extLst>
              <a:ext uri="{FF2B5EF4-FFF2-40B4-BE49-F238E27FC236}">
                <a16:creationId xmlns:a16="http://schemas.microsoft.com/office/drawing/2014/main" id="{F6066332-55F0-9E49-8118-E83ADD77F2D3}"/>
              </a:ext>
            </a:extLst>
          </p:cNvPr>
          <p:cNvSpPr>
            <a:spLocks noGrp="1"/>
          </p:cNvSpPr>
          <p:nvPr>
            <p:ph idx="1"/>
          </p:nvPr>
        </p:nvSpPr>
        <p:spPr/>
        <p:txBody>
          <a:bodyPr>
            <a:noAutofit/>
          </a:bodyPr>
          <a:lstStyle/>
          <a:p>
            <a:pPr marL="0" indent="0">
              <a:buNone/>
            </a:pPr>
            <a:r>
              <a:rPr lang="en-US" sz="2800" dirty="0"/>
              <a:t>Learn to recognize these warning signs:</a:t>
            </a:r>
          </a:p>
          <a:p>
            <a:r>
              <a:rPr lang="en-US" sz="2800" dirty="0"/>
              <a:t>Hopelessness, feeling like there is no way out</a:t>
            </a:r>
          </a:p>
          <a:p>
            <a:r>
              <a:rPr lang="en-US" sz="2800" dirty="0"/>
              <a:t>Anxiety, agitation, sleeplessness, or mood swings</a:t>
            </a:r>
          </a:p>
          <a:p>
            <a:r>
              <a:rPr lang="en-US" sz="2800" dirty="0"/>
              <a:t>Feeling like there is no reason to live</a:t>
            </a:r>
          </a:p>
          <a:p>
            <a:r>
              <a:rPr lang="en-US" sz="2800" dirty="0"/>
              <a:t>Rage or anger</a:t>
            </a:r>
          </a:p>
          <a:p>
            <a:r>
              <a:rPr lang="en-US" sz="2800" dirty="0"/>
              <a:t>Engaging in risky activities without thinking</a:t>
            </a:r>
          </a:p>
          <a:p>
            <a:r>
              <a:rPr lang="en-US" sz="2800" dirty="0"/>
              <a:t>Increasing alcohol or drug use</a:t>
            </a:r>
          </a:p>
          <a:p>
            <a:r>
              <a:rPr lang="en-US" sz="2800" dirty="0"/>
              <a:t>Withdrawing from family and friends</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596899" y="597878"/>
            <a:ext cx="1151304" cy="1151304"/>
          </a:xfrm>
          <a:prstGeom prst="rect">
            <a:avLst/>
          </a:prstGeom>
        </p:spPr>
      </p:pic>
    </p:spTree>
    <p:extLst>
      <p:ext uri="{BB962C8B-B14F-4D97-AF65-F5344CB8AC3E}">
        <p14:creationId xmlns:p14="http://schemas.microsoft.com/office/powerpoint/2010/main" val="881459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779907" y="744656"/>
            <a:ext cx="9224975" cy="1051256"/>
          </a:xfrm>
        </p:spPr>
        <p:txBody>
          <a:bodyPr/>
          <a:lstStyle/>
          <a:p>
            <a:r>
              <a:rPr lang="en-US" u="sng" dirty="0"/>
              <a:t>S</a:t>
            </a:r>
            <a:r>
              <a:rPr lang="en-US" dirty="0"/>
              <a:t>igns of Suicidal Thinking</a:t>
            </a:r>
          </a:p>
        </p:txBody>
      </p:sp>
      <p:sp>
        <p:nvSpPr>
          <p:cNvPr id="3" name="Content Placeholder 2">
            <a:extLst>
              <a:ext uri="{FF2B5EF4-FFF2-40B4-BE49-F238E27FC236}">
                <a16:creationId xmlns:a16="http://schemas.microsoft.com/office/drawing/2014/main" id="{F6066332-55F0-9E49-8118-E83ADD77F2D3}"/>
              </a:ext>
            </a:extLst>
          </p:cNvPr>
          <p:cNvSpPr>
            <a:spLocks noGrp="1"/>
          </p:cNvSpPr>
          <p:nvPr>
            <p:ph idx="1"/>
          </p:nvPr>
        </p:nvSpPr>
        <p:spPr>
          <a:xfrm>
            <a:off x="966534" y="3024106"/>
            <a:ext cx="10515600" cy="3930682"/>
          </a:xfrm>
        </p:spPr>
        <p:txBody>
          <a:bodyPr/>
          <a:lstStyle/>
          <a:p>
            <a:endParaRPr lang="en-US" dirty="0"/>
          </a:p>
          <a:p>
            <a:r>
              <a:rPr lang="en-US" sz="2600" dirty="0"/>
              <a:t>Thinking about hurting or killing themselves</a:t>
            </a:r>
          </a:p>
          <a:p>
            <a:r>
              <a:rPr lang="en-US" sz="2600" dirty="0"/>
              <a:t>Looking for ways to die</a:t>
            </a:r>
          </a:p>
          <a:p>
            <a:r>
              <a:rPr lang="en-US" sz="2600" dirty="0"/>
              <a:t>Talking about death, dying, or suicide </a:t>
            </a:r>
          </a:p>
          <a:p>
            <a:r>
              <a:rPr lang="en-US" sz="2600" dirty="0"/>
              <a:t>Self-destructive or risk-taking behavior, especially when it involves alcohol, drugs, or weapons </a:t>
            </a:r>
          </a:p>
          <a:p>
            <a:pPr marL="0" indent="0">
              <a:buNone/>
            </a:pPr>
            <a:endParaRPr lang="en-US" dirty="0"/>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628603" y="688079"/>
            <a:ext cx="1151304" cy="1151304"/>
          </a:xfrm>
          <a:prstGeom prst="rect">
            <a:avLst/>
          </a:prstGeom>
        </p:spPr>
      </p:pic>
      <p:grpSp>
        <p:nvGrpSpPr>
          <p:cNvPr id="7" name="Group 6">
            <a:extLst>
              <a:ext uri="{FF2B5EF4-FFF2-40B4-BE49-F238E27FC236}">
                <a16:creationId xmlns:a16="http://schemas.microsoft.com/office/drawing/2014/main" id="{9A7CFFE2-710C-47E0-8C8B-708C1B0683AE}"/>
              </a:ext>
            </a:extLst>
          </p:cNvPr>
          <p:cNvGrpSpPr/>
          <p:nvPr/>
        </p:nvGrpSpPr>
        <p:grpSpPr>
          <a:xfrm>
            <a:off x="709866" y="2190437"/>
            <a:ext cx="10515599" cy="1051256"/>
            <a:chOff x="570151" y="1588635"/>
            <a:chExt cx="8003693" cy="681562"/>
          </a:xfrm>
          <a:solidFill>
            <a:srgbClr val="003F72"/>
          </a:solidFill>
        </p:grpSpPr>
        <p:sp>
          <p:nvSpPr>
            <p:cNvPr id="8" name="Snip Single Corner Rectangle 11">
              <a:extLst>
                <a:ext uri="{FF2B5EF4-FFF2-40B4-BE49-F238E27FC236}">
                  <a16:creationId xmlns:a16="http://schemas.microsoft.com/office/drawing/2014/main" id="{508F1D02-3CB4-41EB-B4FE-1005E46FC535}"/>
                </a:ext>
              </a:extLst>
            </p:cNvPr>
            <p:cNvSpPr/>
            <p:nvPr/>
          </p:nvSpPr>
          <p:spPr>
            <a:xfrm>
              <a:off x="570152" y="1588635"/>
              <a:ext cx="8003692" cy="580913"/>
            </a:xfrm>
            <a:prstGeom prst="snip1Rect">
              <a:avLst>
                <a:gd name="adj" fmla="val 0"/>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FBCFD1E-3966-459C-A71B-5299508748BC}"/>
                </a:ext>
              </a:extLst>
            </p:cNvPr>
            <p:cNvSpPr/>
            <p:nvPr/>
          </p:nvSpPr>
          <p:spPr>
            <a:xfrm>
              <a:off x="570151" y="1752518"/>
              <a:ext cx="8003692" cy="517679"/>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Calibri" panose="020F0502020204030204" pitchFamily="34" charset="0"/>
                  <a:ea typeface="Arial" charset="0"/>
                  <a:cs typeface="Calibri" panose="020F0502020204030204" pitchFamily="34" charset="0"/>
                </a:rPr>
                <a:t>The presence of any of the following signs requires immediate attention</a:t>
              </a:r>
              <a:r>
                <a:rPr kumimoji="0" lang="en-US" sz="2600" b="0" i="0" u="none" strike="noStrike" kern="1200" cap="none" spc="0" normalizeH="0" baseline="0" noProof="0" dirty="0">
                  <a:ln>
                    <a:noFill/>
                  </a:ln>
                  <a:solidFill>
                    <a:prstClr val="white"/>
                  </a:solidFill>
                  <a:effectLst/>
                  <a:uLnTx/>
                  <a:uFillTx/>
                  <a:latin typeface="Calibri" panose="020F0502020204030204" pitchFamily="34" charset="0"/>
                  <a:ea typeface="Arial" charset="0"/>
                  <a:cs typeface="Calibri" panose="020F0502020204030204" pitchFamily="34" charset="0"/>
                </a:rPr>
                <a:t>:</a:t>
              </a:r>
            </a:p>
          </p:txBody>
        </p:sp>
      </p:grpSp>
    </p:spTree>
    <p:extLst>
      <p:ext uri="{BB962C8B-B14F-4D97-AF65-F5344CB8AC3E}">
        <p14:creationId xmlns:p14="http://schemas.microsoft.com/office/powerpoint/2010/main" val="3040606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818825" y="727469"/>
            <a:ext cx="10515600" cy="1051256"/>
          </a:xfrm>
        </p:spPr>
        <p:txBody>
          <a:bodyPr/>
          <a:lstStyle/>
          <a:p>
            <a:r>
              <a:rPr lang="en-US" u="sng" dirty="0"/>
              <a:t>A</a:t>
            </a:r>
            <a:r>
              <a:rPr lang="en-US" dirty="0"/>
              <a:t>sking the Question</a:t>
            </a:r>
          </a:p>
        </p:txBody>
      </p:sp>
      <p:sp>
        <p:nvSpPr>
          <p:cNvPr id="3" name="Content Placeholder 2">
            <a:extLst>
              <a:ext uri="{FF2B5EF4-FFF2-40B4-BE49-F238E27FC236}">
                <a16:creationId xmlns:a16="http://schemas.microsoft.com/office/drawing/2014/main" id="{388481E8-8482-4A42-A16D-ED3D9537B089}"/>
              </a:ext>
            </a:extLst>
          </p:cNvPr>
          <p:cNvSpPr>
            <a:spLocks noGrp="1"/>
          </p:cNvSpPr>
          <p:nvPr>
            <p:ph idx="1"/>
          </p:nvPr>
        </p:nvSpPr>
        <p:spPr>
          <a:xfrm>
            <a:off x="667521" y="2488935"/>
            <a:ext cx="10515600" cy="3930682"/>
          </a:xfrm>
        </p:spPr>
        <p:txBody>
          <a:bodyPr/>
          <a:lstStyle/>
          <a:p>
            <a:pPr marL="0" indent="0" algn="ctr">
              <a:buNone/>
            </a:pPr>
            <a:r>
              <a:rPr lang="en-US" altLang="en-US" sz="4000" b="1" dirty="0"/>
              <a:t>Know how to ask</a:t>
            </a:r>
          </a:p>
          <a:p>
            <a:pPr marL="0" indent="0" algn="ctr">
              <a:buNone/>
            </a:pPr>
            <a:r>
              <a:rPr lang="en-US" altLang="en-US" sz="4000" b="1" dirty="0"/>
              <a:t> the most important question of all…</a:t>
            </a:r>
          </a:p>
          <a:p>
            <a:pPr marL="0" indent="0">
              <a:buNone/>
            </a:pPr>
            <a:endParaRPr lang="en-US" dirty="0"/>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667521" y="690687"/>
            <a:ext cx="1151304" cy="1151304"/>
          </a:xfrm>
          <a:prstGeom prst="rect">
            <a:avLst/>
          </a:prstGeom>
        </p:spPr>
      </p:pic>
    </p:spTree>
    <p:extLst>
      <p:ext uri="{BB962C8B-B14F-4D97-AF65-F5344CB8AC3E}">
        <p14:creationId xmlns:p14="http://schemas.microsoft.com/office/powerpoint/2010/main" val="4166102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a:t>Overview</a:t>
            </a:r>
          </a:p>
        </p:txBody>
      </p:sp>
      <p:sp>
        <p:nvSpPr>
          <p:cNvPr id="5123" name="Content Placeholder 6"/>
          <p:cNvSpPr>
            <a:spLocks noGrp="1"/>
          </p:cNvSpPr>
          <p:nvPr>
            <p:ph idx="1"/>
          </p:nvPr>
        </p:nvSpPr>
        <p:spPr>
          <a:xfrm>
            <a:off x="838200" y="1854373"/>
            <a:ext cx="10515600" cy="3930682"/>
          </a:xfrm>
        </p:spPr>
        <p:txBody>
          <a:bodyPr>
            <a:normAutofit/>
          </a:bodyPr>
          <a:lstStyle/>
          <a:p>
            <a:pPr>
              <a:spcBef>
                <a:spcPts val="1800"/>
              </a:spcBef>
            </a:pPr>
            <a:r>
              <a:rPr lang="en-US" altLang="en-US" sz="2800" dirty="0"/>
              <a:t>Objectives</a:t>
            </a:r>
          </a:p>
          <a:p>
            <a:pPr>
              <a:spcBef>
                <a:spcPts val="1800"/>
              </a:spcBef>
            </a:pPr>
            <a:r>
              <a:rPr lang="en-US" altLang="en-US" sz="2800" dirty="0"/>
              <a:t>Facts about Veteran Suicide</a:t>
            </a:r>
          </a:p>
          <a:p>
            <a:pPr>
              <a:spcBef>
                <a:spcPts val="1800"/>
              </a:spcBef>
            </a:pPr>
            <a:r>
              <a:rPr lang="en-US" altLang="en-US" sz="2800" dirty="0"/>
              <a:t>VA S.A.V.E. Steps</a:t>
            </a:r>
          </a:p>
          <a:p>
            <a:pPr>
              <a:spcBef>
                <a:spcPts val="1800"/>
              </a:spcBef>
            </a:pPr>
            <a:r>
              <a:rPr lang="en-US" altLang="en-US" sz="2800" dirty="0"/>
              <a:t>Resources</a:t>
            </a:r>
          </a:p>
          <a:p>
            <a:pPr>
              <a:spcBef>
                <a:spcPts val="1800"/>
              </a:spcBef>
            </a:pPr>
            <a:endParaRPr lang="en-US" altLang="en-US" dirty="0"/>
          </a:p>
        </p:txBody>
      </p:sp>
      <p:sp>
        <p:nvSpPr>
          <p:cNvPr id="4" name="Slide Number Placeholder 3">
            <a:extLst>
              <a:ext uri="{FF2B5EF4-FFF2-40B4-BE49-F238E27FC236}">
                <a16:creationId xmlns:a16="http://schemas.microsoft.com/office/drawing/2014/main" id="{DAB1F486-3492-804A-9217-EAAC26833DFF}"/>
              </a:ext>
            </a:extLst>
          </p:cNvPr>
          <p:cNvSpPr>
            <a:spLocks noGrp="1"/>
          </p:cNvSpPr>
          <p:nvPr>
            <p:ph type="sldNum" sz="quarter" idx="12"/>
          </p:nvPr>
        </p:nvSpPr>
        <p:spPr>
          <a:xfrm>
            <a:off x="4724400" y="6356351"/>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906458" y="682471"/>
            <a:ext cx="8347885" cy="1051256"/>
          </a:xfrm>
        </p:spPr>
        <p:txBody>
          <a:bodyPr/>
          <a:lstStyle/>
          <a:p>
            <a:r>
              <a:rPr lang="en-US" u="sng" dirty="0"/>
              <a:t>A</a:t>
            </a:r>
            <a:r>
              <a:rPr lang="en-US" dirty="0"/>
              <a:t>sking the Question</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755154" y="548246"/>
            <a:ext cx="1151304" cy="1151304"/>
          </a:xfrm>
          <a:prstGeom prst="rect">
            <a:avLst/>
          </a:prstGeom>
        </p:spPr>
      </p:pic>
      <p:grpSp>
        <p:nvGrpSpPr>
          <p:cNvPr id="8" name="Group 7">
            <a:extLst>
              <a:ext uri="{FF2B5EF4-FFF2-40B4-BE49-F238E27FC236}">
                <a16:creationId xmlns:a16="http://schemas.microsoft.com/office/drawing/2014/main" id="{8BED66CB-612E-4037-8F62-3FAA25AA5492}"/>
              </a:ext>
            </a:extLst>
          </p:cNvPr>
          <p:cNvGrpSpPr/>
          <p:nvPr/>
        </p:nvGrpSpPr>
        <p:grpSpPr>
          <a:xfrm>
            <a:off x="1741728" y="2693180"/>
            <a:ext cx="8708544" cy="1668410"/>
            <a:chOff x="-89477" y="2111559"/>
            <a:chExt cx="8708544" cy="948433"/>
          </a:xfrm>
          <a:solidFill>
            <a:srgbClr val="003F72"/>
          </a:solidFill>
        </p:grpSpPr>
        <p:sp>
          <p:nvSpPr>
            <p:cNvPr id="9" name="Snip Single Corner Rectangle 3">
              <a:extLst>
                <a:ext uri="{FF2B5EF4-FFF2-40B4-BE49-F238E27FC236}">
                  <a16:creationId xmlns:a16="http://schemas.microsoft.com/office/drawing/2014/main" id="{34034C81-C393-42AA-AF94-EF4D25994640}"/>
                </a:ext>
              </a:extLst>
            </p:cNvPr>
            <p:cNvSpPr/>
            <p:nvPr/>
          </p:nvSpPr>
          <p:spPr>
            <a:xfrm>
              <a:off x="-89477" y="2111559"/>
              <a:ext cx="8708544" cy="948433"/>
            </a:xfrm>
            <a:prstGeom prst="snip1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A3EE584-D6F0-4658-B23A-D7BF475482DC}"/>
                </a:ext>
              </a:extLst>
            </p:cNvPr>
            <p:cNvSpPr/>
            <p:nvPr/>
          </p:nvSpPr>
          <p:spPr>
            <a:xfrm>
              <a:off x="-89477" y="2342576"/>
              <a:ext cx="8708544" cy="332424"/>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en-US" sz="3200" b="0" i="0" u="none" strike="noStrike" kern="1200" cap="none" spc="0" normalizeH="0" baseline="0" noProof="0" dirty="0">
                  <a:ln>
                    <a:noFill/>
                  </a:ln>
                  <a:solidFill>
                    <a:prstClr val="white"/>
                  </a:solidFill>
                  <a:effectLst/>
                  <a:uLnTx/>
                  <a:uFillTx/>
                  <a:latin typeface="Calibri" panose="020F0502020204030204"/>
                  <a:ea typeface="Arial" charset="0"/>
                  <a:cs typeface="Calibri" panose="020F0502020204030204" pitchFamily="34" charset="0"/>
                </a:rPr>
                <a:t>“Are you thinking about killing yourself?” </a:t>
              </a:r>
            </a:p>
          </p:txBody>
        </p:sp>
      </p:grpSp>
    </p:spTree>
    <p:extLst>
      <p:ext uri="{BB962C8B-B14F-4D97-AF65-F5344CB8AC3E}">
        <p14:creationId xmlns:p14="http://schemas.microsoft.com/office/powerpoint/2010/main" val="2078264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748203" y="777493"/>
            <a:ext cx="10515600" cy="1051256"/>
          </a:xfrm>
        </p:spPr>
        <p:txBody>
          <a:bodyPr/>
          <a:lstStyle/>
          <a:p>
            <a:r>
              <a:rPr lang="en-US" u="sng" dirty="0"/>
              <a:t>A</a:t>
            </a:r>
            <a:r>
              <a:rPr lang="en-US" dirty="0"/>
              <a:t>sking the Question</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3"/>
          <a:stretch>
            <a:fillRect/>
          </a:stretch>
        </p:blipFill>
        <p:spPr>
          <a:xfrm>
            <a:off x="596899" y="677445"/>
            <a:ext cx="1151304" cy="1151304"/>
          </a:xfrm>
          <a:prstGeom prst="rect">
            <a:avLst/>
          </a:prstGeom>
        </p:spPr>
      </p:pic>
      <p:graphicFrame>
        <p:nvGraphicFramePr>
          <p:cNvPr id="8" name="Table 7">
            <a:extLst>
              <a:ext uri="{FF2B5EF4-FFF2-40B4-BE49-F238E27FC236}">
                <a16:creationId xmlns:a16="http://schemas.microsoft.com/office/drawing/2014/main" id="{37713B78-AFFD-514E-80DA-4EF84B69D3EF}"/>
              </a:ext>
            </a:extLst>
          </p:cNvPr>
          <p:cNvGraphicFramePr>
            <a:graphicFrameLocks noGrp="1"/>
          </p:cNvGraphicFramePr>
          <p:nvPr/>
        </p:nvGraphicFramePr>
        <p:xfrm>
          <a:off x="1366760" y="1950544"/>
          <a:ext cx="8932272" cy="3904823"/>
        </p:xfrm>
        <a:graphic>
          <a:graphicData uri="http://schemas.openxmlformats.org/drawingml/2006/table">
            <a:tbl>
              <a:tblPr firstRow="1" bandRow="1">
                <a:tableStyleId>{5C22544A-7EE6-4342-B048-85BDC9FD1C3A}</a:tableStyleId>
              </a:tblPr>
              <a:tblGrid>
                <a:gridCol w="4433793">
                  <a:extLst>
                    <a:ext uri="{9D8B030D-6E8A-4147-A177-3AD203B41FA5}">
                      <a16:colId xmlns:a16="http://schemas.microsoft.com/office/drawing/2014/main" val="1405473082"/>
                    </a:ext>
                  </a:extLst>
                </a:gridCol>
                <a:gridCol w="4498479">
                  <a:extLst>
                    <a:ext uri="{9D8B030D-6E8A-4147-A177-3AD203B41FA5}">
                      <a16:colId xmlns:a16="http://schemas.microsoft.com/office/drawing/2014/main" val="2480168158"/>
                    </a:ext>
                  </a:extLst>
                </a:gridCol>
              </a:tblGrid>
              <a:tr h="483454">
                <a:tc>
                  <a:txBody>
                    <a:bodyPr/>
                    <a:lstStyle/>
                    <a:p>
                      <a:r>
                        <a:rPr lang="en-US" sz="2400" dirty="0">
                          <a:latin typeface="Calibri" panose="020F0502020204030204" pitchFamily="34" charset="0"/>
                          <a:cs typeface="Calibri" panose="020F0502020204030204" pitchFamily="34" charset="0"/>
                        </a:rPr>
                        <a:t>Do’s</a:t>
                      </a:r>
                    </a:p>
                  </a:txBody>
                  <a:tcPr>
                    <a:solidFill>
                      <a:srgbClr val="00467F"/>
                    </a:solidFill>
                  </a:tcPr>
                </a:tc>
                <a:tc>
                  <a:txBody>
                    <a:bodyPr/>
                    <a:lstStyle/>
                    <a:p>
                      <a:r>
                        <a:rPr lang="en-US" sz="2400" dirty="0">
                          <a:latin typeface="Calibri" panose="020F0502020204030204" pitchFamily="34" charset="0"/>
                          <a:cs typeface="Calibri" panose="020F0502020204030204" pitchFamily="34" charset="0"/>
                        </a:rPr>
                        <a:t>Don’ts</a:t>
                      </a:r>
                    </a:p>
                  </a:txBody>
                  <a:tcPr>
                    <a:solidFill>
                      <a:srgbClr val="00467F"/>
                    </a:solidFill>
                  </a:tcPr>
                </a:tc>
                <a:extLst>
                  <a:ext uri="{0D108BD9-81ED-4DB2-BD59-A6C34878D82A}">
                    <a16:rowId xmlns:a16="http://schemas.microsoft.com/office/drawing/2014/main" val="1510859325"/>
                  </a:ext>
                </a:extLst>
              </a:tr>
              <a:tr h="1859440">
                <a:tc>
                  <a:txBody>
                    <a:bodyPr/>
                    <a:lstStyle/>
                    <a:p>
                      <a:pPr marL="0" marR="0" lvl="0" indent="0" algn="l" defTabSz="342883" rtl="0" eaLnBrk="1" fontAlgn="auto" latinLnBrk="0" hangingPunct="1">
                        <a:lnSpc>
                          <a:spcPct val="100000"/>
                        </a:lnSpc>
                        <a:spcBef>
                          <a:spcPts val="0"/>
                        </a:spcBef>
                        <a:spcAft>
                          <a:spcPts val="0"/>
                        </a:spcAft>
                        <a:buClrTx/>
                        <a:buSzTx/>
                        <a:buFontTx/>
                        <a:buNone/>
                        <a:tabLst/>
                        <a:defRPr/>
                      </a:pPr>
                      <a:r>
                        <a:rPr lang="en-US" altLang="en-US" sz="2400" b="1" dirty="0">
                          <a:latin typeface="Calibri" panose="020F0502020204030204" pitchFamily="34" charset="0"/>
                          <a:cs typeface="Calibri" panose="020F0502020204030204" pitchFamily="34" charset="0"/>
                        </a:rPr>
                        <a:t>DO </a:t>
                      </a:r>
                      <a:r>
                        <a:rPr lang="en-US" altLang="en-US" sz="2400" dirty="0">
                          <a:latin typeface="Calibri" panose="020F0502020204030204" pitchFamily="34" charset="0"/>
                          <a:cs typeface="Calibri" panose="020F0502020204030204" pitchFamily="34" charset="0"/>
                        </a:rPr>
                        <a:t>ask the question if you’ve identified warning signs or symptoms.</a:t>
                      </a:r>
                    </a:p>
                    <a:p>
                      <a:endParaRPr lang="en-US" sz="2000" dirty="0">
                        <a:latin typeface="Calibri" panose="020F0502020204030204" pitchFamily="34" charset="0"/>
                        <a:cs typeface="Calibri" panose="020F0502020204030204" pitchFamily="34" charset="0"/>
                      </a:endParaRPr>
                    </a:p>
                  </a:txBody>
                  <a:tcPr/>
                </a:tc>
                <a:tc>
                  <a:txBody>
                    <a:bodyPr/>
                    <a:lstStyle/>
                    <a:p>
                      <a:r>
                        <a:rPr lang="en-US" altLang="en-US" sz="2400" b="1" dirty="0">
                          <a:latin typeface="Calibri" panose="020F0502020204030204" pitchFamily="34" charset="0"/>
                          <a:cs typeface="Calibri" panose="020F0502020204030204" pitchFamily="34" charset="0"/>
                        </a:rPr>
                        <a:t>DON’T</a:t>
                      </a:r>
                      <a:r>
                        <a:rPr lang="en-US" altLang="en-US" sz="2400" dirty="0">
                          <a:latin typeface="Calibri" panose="020F0502020204030204" pitchFamily="34" charset="0"/>
                          <a:cs typeface="Calibri" panose="020F0502020204030204" pitchFamily="34" charset="0"/>
                        </a:rPr>
                        <a:t> ask the question as though you are looking for a “no” answer.</a:t>
                      </a:r>
                    </a:p>
                    <a:p>
                      <a:pPr marL="285750" indent="-285750">
                        <a:buFont typeface="Arial" panose="020B0604020202020204" pitchFamily="34" charset="0"/>
                        <a:buChar char="•"/>
                      </a:pPr>
                      <a:r>
                        <a:rPr lang="en-US" altLang="en-US" sz="2000" dirty="0">
                          <a:latin typeface="Calibri" panose="020F0502020204030204" pitchFamily="34" charset="0"/>
                          <a:cs typeface="Calibri" panose="020F0502020204030204" pitchFamily="34" charset="0"/>
                        </a:rPr>
                        <a:t>“You aren’t thinking of killing yourself, are you?”</a:t>
                      </a:r>
                    </a:p>
                    <a:p>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34857860"/>
                  </a:ext>
                </a:extLst>
              </a:tr>
              <a:tr h="1561929">
                <a:tc>
                  <a:txBody>
                    <a:bodyPr/>
                    <a:lstStyle/>
                    <a:p>
                      <a:pPr marL="0" marR="0" lvl="0" indent="0" algn="l" defTabSz="342883" rtl="0" eaLnBrk="1" fontAlgn="auto" latinLnBrk="0" hangingPunct="1">
                        <a:lnSpc>
                          <a:spcPct val="100000"/>
                        </a:lnSpc>
                        <a:spcBef>
                          <a:spcPts val="0"/>
                        </a:spcBef>
                        <a:spcAft>
                          <a:spcPts val="0"/>
                        </a:spcAft>
                        <a:buClrTx/>
                        <a:buSzTx/>
                        <a:buFontTx/>
                        <a:buNone/>
                        <a:tabLst/>
                        <a:defRPr/>
                      </a:pPr>
                      <a:r>
                        <a:rPr lang="en-US" altLang="en-US" sz="2400" b="1" dirty="0">
                          <a:latin typeface="Calibri" panose="020F0502020204030204" pitchFamily="34" charset="0"/>
                          <a:cs typeface="Calibri" panose="020F0502020204030204" pitchFamily="34" charset="0"/>
                        </a:rPr>
                        <a:t>DO </a:t>
                      </a:r>
                      <a:r>
                        <a:rPr lang="en-US" altLang="en-US" sz="2400" dirty="0">
                          <a:latin typeface="Calibri" panose="020F0502020204030204" pitchFamily="34" charset="0"/>
                          <a:cs typeface="Calibri" panose="020F0502020204030204" pitchFamily="34" charset="0"/>
                        </a:rPr>
                        <a:t>ask the question in a natural  way that flows with the conversation.</a:t>
                      </a:r>
                    </a:p>
                    <a:p>
                      <a:endParaRPr lang="en-US" sz="2000" dirty="0">
                        <a:latin typeface="Calibri" panose="020F0502020204030204" pitchFamily="34" charset="0"/>
                        <a:cs typeface="Calibri" panose="020F0502020204030204" pitchFamily="34" charset="0"/>
                      </a:endParaRPr>
                    </a:p>
                  </a:txBody>
                  <a:tcPr/>
                </a:tc>
                <a:tc>
                  <a:txBody>
                    <a:bodyPr/>
                    <a:lstStyle/>
                    <a:p>
                      <a:pPr marL="0" marR="0" lvl="0" indent="0" algn="l" defTabSz="342883" rtl="0" eaLnBrk="1" fontAlgn="auto" latinLnBrk="0" hangingPunct="1">
                        <a:lnSpc>
                          <a:spcPct val="100000"/>
                        </a:lnSpc>
                        <a:spcBef>
                          <a:spcPts val="0"/>
                        </a:spcBef>
                        <a:spcAft>
                          <a:spcPts val="0"/>
                        </a:spcAft>
                        <a:buClrTx/>
                        <a:buSzTx/>
                        <a:buFontTx/>
                        <a:buNone/>
                        <a:tabLst/>
                        <a:defRPr/>
                      </a:pPr>
                      <a:r>
                        <a:rPr lang="en-US" altLang="en-US" sz="2400" b="1" dirty="0">
                          <a:latin typeface="Calibri" panose="020F0502020204030204" pitchFamily="34" charset="0"/>
                          <a:cs typeface="Calibri" panose="020F0502020204030204" pitchFamily="34" charset="0"/>
                        </a:rPr>
                        <a:t>DON’T</a:t>
                      </a:r>
                      <a:r>
                        <a:rPr lang="en-US" altLang="en-US" sz="2400" dirty="0">
                          <a:latin typeface="Calibri" panose="020F0502020204030204" pitchFamily="34" charset="0"/>
                          <a:cs typeface="Calibri" panose="020F0502020204030204" pitchFamily="34" charset="0"/>
                        </a:rPr>
                        <a:t> wait to ask the question when someone is halfway out the door.</a:t>
                      </a:r>
                    </a:p>
                    <a:p>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06115603"/>
                  </a:ext>
                </a:extLst>
              </a:tr>
            </a:tbl>
          </a:graphicData>
        </a:graphic>
      </p:graphicFrame>
    </p:spTree>
    <p:extLst>
      <p:ext uri="{BB962C8B-B14F-4D97-AF65-F5344CB8AC3E}">
        <p14:creationId xmlns:p14="http://schemas.microsoft.com/office/powerpoint/2010/main" val="4211472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EDD6C2-FC13-4D18-8EA4-83AC1E7776D6}"/>
              </a:ext>
            </a:extLst>
          </p:cNvPr>
          <p:cNvSpPr>
            <a:spLocks noGrp="1"/>
          </p:cNvSpPr>
          <p:nvPr>
            <p:ph idx="1"/>
          </p:nvPr>
        </p:nvSpPr>
        <p:spPr>
          <a:xfrm>
            <a:off x="838200" y="2065564"/>
            <a:ext cx="10515600" cy="4030008"/>
          </a:xfrm>
        </p:spPr>
        <p:txBody>
          <a:bodyPr>
            <a:normAutofit/>
          </a:bodyPr>
          <a:lstStyle/>
          <a:p>
            <a:pPr lvl="0"/>
            <a:r>
              <a:rPr lang="en-US" sz="2800" dirty="0"/>
              <a:t>What are your thoughts about “Asking the question”?</a:t>
            </a:r>
          </a:p>
          <a:p>
            <a:pPr lvl="0"/>
            <a:r>
              <a:rPr lang="en-US" sz="2800" dirty="0"/>
              <a:t>What initial concerns do you have?</a:t>
            </a:r>
          </a:p>
          <a:p>
            <a:endParaRPr lang="en-US" dirty="0"/>
          </a:p>
        </p:txBody>
      </p:sp>
      <p:sp>
        <p:nvSpPr>
          <p:cNvPr id="4" name="Slide Number Placeholder 3">
            <a:extLst>
              <a:ext uri="{FF2B5EF4-FFF2-40B4-BE49-F238E27FC236}">
                <a16:creationId xmlns:a16="http://schemas.microsoft.com/office/drawing/2014/main" id="{7C0859D1-E395-4845-B380-0C500B921B8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63A58E6-FD87-4035-BA09-D62C12FC99C8}"/>
              </a:ext>
            </a:extLst>
          </p:cNvPr>
          <p:cNvPicPr>
            <a:picLocks noChangeAspect="1"/>
          </p:cNvPicPr>
          <p:nvPr/>
        </p:nvPicPr>
        <p:blipFill>
          <a:blip r:embed="rId3"/>
          <a:stretch>
            <a:fillRect/>
          </a:stretch>
        </p:blipFill>
        <p:spPr>
          <a:xfrm>
            <a:off x="596899" y="677445"/>
            <a:ext cx="1151304" cy="1151304"/>
          </a:xfrm>
          <a:prstGeom prst="rect">
            <a:avLst/>
          </a:prstGeom>
        </p:spPr>
      </p:pic>
      <p:sp>
        <p:nvSpPr>
          <p:cNvPr id="6" name="Title 1">
            <a:extLst>
              <a:ext uri="{FF2B5EF4-FFF2-40B4-BE49-F238E27FC236}">
                <a16:creationId xmlns:a16="http://schemas.microsoft.com/office/drawing/2014/main" id="{952E03D3-D499-4BF4-B0B0-3049BA62BD34}"/>
              </a:ext>
            </a:extLst>
          </p:cNvPr>
          <p:cNvSpPr>
            <a:spLocks noGrp="1"/>
          </p:cNvSpPr>
          <p:nvPr>
            <p:ph type="title"/>
          </p:nvPr>
        </p:nvSpPr>
        <p:spPr>
          <a:xfrm>
            <a:off x="1748203" y="786870"/>
            <a:ext cx="10515600" cy="1052513"/>
          </a:xfrm>
        </p:spPr>
        <p:txBody>
          <a:bodyPr>
            <a:normAutofit/>
          </a:bodyPr>
          <a:lstStyle/>
          <a:p>
            <a:r>
              <a:rPr lang="en-US" u="sng" dirty="0"/>
              <a:t>A</a:t>
            </a:r>
            <a:r>
              <a:rPr lang="en-US" dirty="0"/>
              <a:t>sking the Question: </a:t>
            </a:r>
            <a:r>
              <a:rPr lang="en-US" sz="3600" dirty="0"/>
              <a:t>Check-In &amp; Practice </a:t>
            </a:r>
            <a:endParaRPr lang="en-US" dirty="0"/>
          </a:p>
        </p:txBody>
      </p:sp>
    </p:spTree>
    <p:extLst>
      <p:ext uri="{BB962C8B-B14F-4D97-AF65-F5344CB8AC3E}">
        <p14:creationId xmlns:p14="http://schemas.microsoft.com/office/powerpoint/2010/main" val="1251554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989504" y="753169"/>
            <a:ext cx="10515600" cy="1051256"/>
          </a:xfrm>
        </p:spPr>
        <p:txBody>
          <a:bodyPr/>
          <a:lstStyle/>
          <a:p>
            <a:r>
              <a:rPr lang="en-US" u="sng" dirty="0"/>
              <a:t>V</a:t>
            </a:r>
            <a:r>
              <a:rPr lang="en-US" dirty="0"/>
              <a:t>alidate the Veteran’s Experience</a:t>
            </a:r>
          </a:p>
        </p:txBody>
      </p:sp>
      <p:sp>
        <p:nvSpPr>
          <p:cNvPr id="10" name="Content Placeholder 2">
            <a:extLst>
              <a:ext uri="{FF2B5EF4-FFF2-40B4-BE49-F238E27FC236}">
                <a16:creationId xmlns:a16="http://schemas.microsoft.com/office/drawing/2014/main" id="{502B2242-CC5F-A647-B4D6-C1466C008D2B}"/>
              </a:ext>
            </a:extLst>
          </p:cNvPr>
          <p:cNvSpPr>
            <a:spLocks noGrp="1"/>
          </p:cNvSpPr>
          <p:nvPr>
            <p:ph idx="1"/>
          </p:nvPr>
        </p:nvSpPr>
        <p:spPr>
          <a:xfrm>
            <a:off x="838200" y="2069478"/>
            <a:ext cx="10515600" cy="3930682"/>
          </a:xfrm>
        </p:spPr>
        <p:txBody>
          <a:bodyPr>
            <a:normAutofit/>
          </a:bodyPr>
          <a:lstStyle/>
          <a:p>
            <a:r>
              <a:rPr lang="en-US" altLang="en-US" sz="2800" dirty="0"/>
              <a:t>Talk openly about suicide. Be willing to listen and allow the Veteran to express his or her feelings.</a:t>
            </a:r>
          </a:p>
          <a:p>
            <a:r>
              <a:rPr lang="en-US" altLang="en-US" sz="2800" dirty="0"/>
              <a:t>Recognize that the situation is serious.</a:t>
            </a:r>
          </a:p>
          <a:p>
            <a:r>
              <a:rPr lang="en-US" altLang="en-US" sz="2800" dirty="0"/>
              <a:t>Do not pass judgment.</a:t>
            </a:r>
          </a:p>
          <a:p>
            <a:r>
              <a:rPr lang="en-US" altLang="en-US" sz="2800" dirty="0"/>
              <a:t>Reassure the Veteran that help is </a:t>
            </a:r>
          </a:p>
          <a:p>
            <a:pPr marL="0" indent="0">
              <a:buNone/>
            </a:pPr>
            <a:r>
              <a:rPr lang="en-US" altLang="en-US" sz="2800" dirty="0"/>
              <a:t>    available. </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838200" y="618163"/>
            <a:ext cx="1151304" cy="1151304"/>
          </a:xfrm>
          <a:prstGeom prst="rect">
            <a:avLst/>
          </a:prstGeom>
        </p:spPr>
      </p:pic>
      <p:pic>
        <p:nvPicPr>
          <p:cNvPr id="11" name="Picture 10">
            <a:extLst>
              <a:ext uri="{FF2B5EF4-FFF2-40B4-BE49-F238E27FC236}">
                <a16:creationId xmlns:a16="http://schemas.microsoft.com/office/drawing/2014/main" id="{CD238801-794C-D541-8B96-A87419712BF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46109" y="2893484"/>
            <a:ext cx="4048072" cy="26987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51133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989504" y="753169"/>
            <a:ext cx="10515600" cy="1051256"/>
          </a:xfrm>
        </p:spPr>
        <p:txBody>
          <a:bodyPr/>
          <a:lstStyle/>
          <a:p>
            <a:r>
              <a:rPr lang="en-US" u="sng" dirty="0"/>
              <a:t>V</a:t>
            </a:r>
            <a:r>
              <a:rPr lang="en-US" dirty="0"/>
              <a:t>alidate the Veteran’s Experience: Check-In &amp; Practice</a:t>
            </a:r>
          </a:p>
        </p:txBody>
      </p:sp>
      <p:sp>
        <p:nvSpPr>
          <p:cNvPr id="10" name="Content Placeholder 2">
            <a:extLst>
              <a:ext uri="{FF2B5EF4-FFF2-40B4-BE49-F238E27FC236}">
                <a16:creationId xmlns:a16="http://schemas.microsoft.com/office/drawing/2014/main" id="{502B2242-CC5F-A647-B4D6-C1466C008D2B}"/>
              </a:ext>
            </a:extLst>
          </p:cNvPr>
          <p:cNvSpPr>
            <a:spLocks noGrp="1"/>
          </p:cNvSpPr>
          <p:nvPr>
            <p:ph idx="1"/>
          </p:nvPr>
        </p:nvSpPr>
        <p:spPr>
          <a:xfrm>
            <a:off x="911679" y="2080089"/>
            <a:ext cx="10515600" cy="3930682"/>
          </a:xfrm>
        </p:spPr>
        <p:txBody>
          <a:bodyPr>
            <a:normAutofit/>
          </a:bodyPr>
          <a:lstStyle/>
          <a:p>
            <a:r>
              <a:rPr lang="en-US" sz="2800" dirty="0"/>
              <a:t>Who can share a validating statement?</a:t>
            </a:r>
          </a:p>
          <a:p>
            <a:r>
              <a:rPr lang="en-US" sz="2800" dirty="0"/>
              <a:t>Turn to a partner and practice the following:</a:t>
            </a:r>
          </a:p>
          <a:p>
            <a:pPr lvl="1"/>
            <a:r>
              <a:rPr lang="en-US" sz="2600" dirty="0"/>
              <a:t>In response to an “invitation statement” such as, “Everything is so hard. I feel like a drag on my friends.” </a:t>
            </a:r>
          </a:p>
          <a:p>
            <a:pPr lvl="2"/>
            <a:r>
              <a:rPr lang="en-US" sz="2400" dirty="0"/>
              <a:t>Start by telling your partner, “Everything will be fine.” (Partner should respond.)</a:t>
            </a:r>
          </a:p>
          <a:p>
            <a:pPr lvl="2"/>
            <a:r>
              <a:rPr lang="en-US" sz="2400" dirty="0"/>
              <a:t>Shift instead to a statement that validates their feelings. (Partner should respond.)</a:t>
            </a:r>
          </a:p>
          <a:p>
            <a:r>
              <a:rPr lang="en-US" sz="2800" dirty="0"/>
              <a:t>What did you notice? </a:t>
            </a:r>
          </a:p>
          <a:p>
            <a:pPr marL="0" indent="0">
              <a:buNone/>
            </a:pPr>
            <a:endParaRPr lang="en-US" altLang="en-US" sz="2800" dirty="0"/>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3"/>
          <a:stretch>
            <a:fillRect/>
          </a:stretch>
        </p:blipFill>
        <p:spPr>
          <a:xfrm>
            <a:off x="838200" y="618163"/>
            <a:ext cx="1151304" cy="1151304"/>
          </a:xfrm>
          <a:prstGeom prst="rect">
            <a:avLst/>
          </a:prstGeom>
        </p:spPr>
      </p:pic>
    </p:spTree>
    <p:extLst>
      <p:ext uri="{BB962C8B-B14F-4D97-AF65-F5344CB8AC3E}">
        <p14:creationId xmlns:p14="http://schemas.microsoft.com/office/powerpoint/2010/main" val="888376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8294"/>
            <a:ext cx="11065042" cy="1051256"/>
          </a:xfrm>
        </p:spPr>
        <p:txBody>
          <a:bodyPr>
            <a:normAutofit/>
          </a:bodyPr>
          <a:lstStyle/>
          <a:p>
            <a:r>
              <a:rPr lang="en-US" dirty="0"/>
              <a:t>When Talking with a Veteran at Risk for Suicide</a:t>
            </a:r>
          </a:p>
        </p:txBody>
      </p:sp>
      <p:sp>
        <p:nvSpPr>
          <p:cNvPr id="3" name="Content Placeholder 2"/>
          <p:cNvSpPr>
            <a:spLocks noGrp="1"/>
          </p:cNvSpPr>
          <p:nvPr>
            <p:ph idx="1"/>
          </p:nvPr>
        </p:nvSpPr>
        <p:spPr/>
        <p:txBody>
          <a:bodyPr>
            <a:normAutofit fontScale="92500" lnSpcReduction="10000"/>
          </a:bodyPr>
          <a:lstStyle/>
          <a:p>
            <a:pPr>
              <a:spcBef>
                <a:spcPts val="1200"/>
              </a:spcBef>
            </a:pPr>
            <a:r>
              <a:rPr lang="en-US" sz="2400" dirty="0"/>
              <a:t>Remain calm.</a:t>
            </a:r>
          </a:p>
          <a:p>
            <a:pPr>
              <a:spcBef>
                <a:spcPts val="1200"/>
              </a:spcBef>
            </a:pPr>
            <a:r>
              <a:rPr lang="en-US" sz="2400" dirty="0"/>
              <a:t>Listen more than you speak.</a:t>
            </a:r>
          </a:p>
          <a:p>
            <a:pPr>
              <a:spcBef>
                <a:spcPts val="1200"/>
              </a:spcBef>
            </a:pPr>
            <a:r>
              <a:rPr lang="en-US" sz="2400" dirty="0"/>
              <a:t>Maintain eye contact.</a:t>
            </a:r>
          </a:p>
          <a:p>
            <a:pPr>
              <a:spcBef>
                <a:spcPts val="1200"/>
              </a:spcBef>
            </a:pPr>
            <a:r>
              <a:rPr lang="en-US" sz="2400" dirty="0"/>
              <a:t>Act with confidence.</a:t>
            </a:r>
          </a:p>
          <a:p>
            <a:pPr>
              <a:spcBef>
                <a:spcPts val="1200"/>
              </a:spcBef>
            </a:pPr>
            <a:r>
              <a:rPr lang="en-US" sz="2400" dirty="0"/>
              <a:t>Do not argue.</a:t>
            </a:r>
          </a:p>
          <a:p>
            <a:pPr>
              <a:spcBef>
                <a:spcPts val="1200"/>
              </a:spcBef>
            </a:pPr>
            <a:r>
              <a:rPr lang="en-US" sz="2400" dirty="0"/>
              <a:t>Use open body language.</a:t>
            </a:r>
          </a:p>
          <a:p>
            <a:pPr>
              <a:spcBef>
                <a:spcPts val="1200"/>
              </a:spcBef>
            </a:pPr>
            <a:r>
              <a:rPr lang="en-US" sz="2400" dirty="0"/>
              <a:t>Limit questions — let the Veteran do the talking.</a:t>
            </a:r>
          </a:p>
          <a:p>
            <a:pPr>
              <a:spcBef>
                <a:spcPts val="1200"/>
              </a:spcBef>
            </a:pPr>
            <a:r>
              <a:rPr lang="en-US" sz="2400" dirty="0"/>
              <a:t>Use supportive, encouraging comments.</a:t>
            </a:r>
          </a:p>
          <a:p>
            <a:pPr>
              <a:spcBef>
                <a:spcPts val="1200"/>
              </a:spcBef>
            </a:pPr>
            <a:r>
              <a:rPr lang="en-US" sz="2400" dirty="0"/>
              <a:t>Be honest — let the Veteran know that there are no quick solutions, but help is available.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989504" y="753169"/>
            <a:ext cx="10515600" cy="1051256"/>
          </a:xfrm>
        </p:spPr>
        <p:txBody>
          <a:bodyPr>
            <a:normAutofit/>
          </a:bodyPr>
          <a:lstStyle/>
          <a:p>
            <a:r>
              <a:rPr lang="en-US" u="sng" dirty="0"/>
              <a:t>E</a:t>
            </a:r>
            <a:r>
              <a:rPr lang="en-US" dirty="0"/>
              <a:t>ncourage Treatment and </a:t>
            </a:r>
            <a:r>
              <a:rPr lang="en-US" u="sng" dirty="0"/>
              <a:t>E</a:t>
            </a:r>
            <a:r>
              <a:rPr lang="en-US" dirty="0"/>
              <a:t>xpedite Getting Help</a:t>
            </a:r>
          </a:p>
        </p:txBody>
      </p:sp>
      <p:sp>
        <p:nvSpPr>
          <p:cNvPr id="10" name="Content Placeholder 2">
            <a:extLst>
              <a:ext uri="{FF2B5EF4-FFF2-40B4-BE49-F238E27FC236}">
                <a16:creationId xmlns:a16="http://schemas.microsoft.com/office/drawing/2014/main" id="{502B2242-CC5F-A647-B4D6-C1466C008D2B}"/>
              </a:ext>
            </a:extLst>
          </p:cNvPr>
          <p:cNvSpPr>
            <a:spLocks noGrp="1"/>
          </p:cNvSpPr>
          <p:nvPr>
            <p:ph idx="1"/>
          </p:nvPr>
        </p:nvSpPr>
        <p:spPr>
          <a:xfrm>
            <a:off x="838200" y="2072043"/>
            <a:ext cx="10515600" cy="3930682"/>
          </a:xfrm>
        </p:spPr>
        <p:txBody>
          <a:bodyPr>
            <a:normAutofit/>
          </a:bodyPr>
          <a:lstStyle/>
          <a:p>
            <a:r>
              <a:rPr lang="en-US" altLang="en-US" sz="2800" dirty="0"/>
              <a:t>What should I do if I think someone is suicidal?</a:t>
            </a:r>
          </a:p>
          <a:p>
            <a:pPr lvl="1"/>
            <a:r>
              <a:rPr lang="en-US" altLang="en-US" sz="2400" dirty="0"/>
              <a:t>Don’t keep the Veteran’s suicidal behavior a secret.</a:t>
            </a:r>
          </a:p>
          <a:p>
            <a:pPr lvl="1"/>
            <a:r>
              <a:rPr lang="en-US" altLang="en-US" sz="2400" dirty="0"/>
              <a:t>Do not leave him or her alone.</a:t>
            </a:r>
          </a:p>
          <a:p>
            <a:pPr lvl="1"/>
            <a:r>
              <a:rPr lang="en-US" altLang="en-US" sz="2400" dirty="0"/>
              <a:t>Try to get the person to seek immediate help from his or her doctor or the nearest hospital emergency room.</a:t>
            </a:r>
          </a:p>
          <a:p>
            <a:pPr lvl="1"/>
            <a:r>
              <a:rPr lang="en-US" altLang="en-US" sz="2400" dirty="0"/>
              <a:t>Call 911.</a:t>
            </a:r>
          </a:p>
          <a:p>
            <a:r>
              <a:rPr lang="en-US" altLang="en-US" sz="2800" dirty="0"/>
              <a:t>Reassure the Veteran that help is available.</a:t>
            </a:r>
          </a:p>
          <a:p>
            <a:r>
              <a:rPr lang="en-US" altLang="en-US" sz="2800" dirty="0"/>
              <a:t>Call the Veterans Crisis Line at </a:t>
            </a:r>
            <a:r>
              <a:rPr lang="en-US" altLang="en-US" sz="2800" b="1" dirty="0">
                <a:solidFill>
                  <a:srgbClr val="003F72"/>
                </a:solidFill>
              </a:rPr>
              <a:t>1-800-273-8255 and Press 1</a:t>
            </a:r>
            <a:r>
              <a:rPr lang="en-US" altLang="en-US" sz="2800" dirty="0">
                <a:solidFill>
                  <a:srgbClr val="003F72"/>
                </a:solidFill>
              </a:rPr>
              <a:t>.</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3"/>
          <a:stretch>
            <a:fillRect/>
          </a:stretch>
        </p:blipFill>
        <p:spPr>
          <a:xfrm>
            <a:off x="838200" y="618163"/>
            <a:ext cx="1151304" cy="1151304"/>
          </a:xfrm>
          <a:prstGeom prst="rect">
            <a:avLst/>
          </a:prstGeom>
        </p:spPr>
      </p:pic>
    </p:spTree>
    <p:extLst>
      <p:ext uri="{BB962C8B-B14F-4D97-AF65-F5344CB8AC3E}">
        <p14:creationId xmlns:p14="http://schemas.microsoft.com/office/powerpoint/2010/main" val="2082908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0AEFF-C739-41AE-A517-49808153BE24}"/>
              </a:ext>
            </a:extLst>
          </p:cNvPr>
          <p:cNvSpPr>
            <a:spLocks noGrp="1"/>
          </p:cNvSpPr>
          <p:nvPr>
            <p:ph type="title"/>
          </p:nvPr>
        </p:nvSpPr>
        <p:spPr/>
        <p:txBody>
          <a:bodyPr>
            <a:normAutofit fontScale="90000"/>
          </a:bodyPr>
          <a:lstStyle/>
          <a:p>
            <a:r>
              <a:rPr lang="en-US" dirty="0"/>
              <a:t>What to Do if a Veteran Expresses Suicidal Ideation During a Phone Call</a:t>
            </a:r>
          </a:p>
        </p:txBody>
      </p:sp>
      <p:sp>
        <p:nvSpPr>
          <p:cNvPr id="3" name="Content Placeholder 2">
            <a:extLst>
              <a:ext uri="{FF2B5EF4-FFF2-40B4-BE49-F238E27FC236}">
                <a16:creationId xmlns:a16="http://schemas.microsoft.com/office/drawing/2014/main" id="{9C585EBB-45EA-4D7B-8003-041AB09F1A9D}"/>
              </a:ext>
            </a:extLst>
          </p:cNvPr>
          <p:cNvSpPr>
            <a:spLocks noGrp="1"/>
          </p:cNvSpPr>
          <p:nvPr>
            <p:ph idx="1"/>
          </p:nvPr>
        </p:nvSpPr>
        <p:spPr/>
        <p:txBody>
          <a:bodyPr>
            <a:noAutofit/>
          </a:bodyPr>
          <a:lstStyle/>
          <a:p>
            <a:r>
              <a:rPr lang="en-US" sz="2400" dirty="0"/>
              <a:t>Keep the caller on the line (do not hang up or transfer).</a:t>
            </a:r>
          </a:p>
          <a:p>
            <a:r>
              <a:rPr lang="en-US" sz="2400" dirty="0"/>
              <a:t>Remain calm.</a:t>
            </a:r>
          </a:p>
          <a:p>
            <a:r>
              <a:rPr lang="en-US" sz="2400" dirty="0"/>
              <a:t>Obtain identifying information on the caller (name, phone number, and current location).</a:t>
            </a:r>
          </a:p>
          <a:p>
            <a:r>
              <a:rPr lang="en-US" sz="2400" dirty="0"/>
              <a:t>Conference call to VCL (don’t hang up until VCL responder has the call).</a:t>
            </a:r>
          </a:p>
          <a:p>
            <a:r>
              <a:rPr lang="en-US" sz="2400" dirty="0"/>
              <a:t>Enlist co-workers for assistance via Instant Messaging in Teams.</a:t>
            </a:r>
          </a:p>
          <a:p>
            <a:r>
              <a:rPr lang="en-US" sz="2400" dirty="0"/>
              <a:t>If caller disconnects, call back immediately.                                                                                     If no answer, dial 911 and VCL (</a:t>
            </a:r>
            <a:r>
              <a:rPr lang="en-US" altLang="en-US" sz="2400" b="1" dirty="0">
                <a:solidFill>
                  <a:srgbClr val="003F72"/>
                </a:solidFill>
              </a:rPr>
              <a:t>1-800-273-8255 and Press 1</a:t>
            </a:r>
            <a:r>
              <a:rPr lang="en-US" altLang="en-US" sz="2400" dirty="0">
                <a:solidFill>
                  <a:srgbClr val="003F72"/>
                </a:solidFill>
              </a:rPr>
              <a:t>.</a:t>
            </a:r>
            <a:r>
              <a:rPr lang="en-US" sz="2400" dirty="0"/>
              <a:t>).</a:t>
            </a:r>
          </a:p>
          <a:p>
            <a:pPr marL="0" indent="0">
              <a:buNone/>
            </a:pPr>
            <a:endParaRPr lang="en-US" sz="2400" dirty="0"/>
          </a:p>
          <a:p>
            <a:pPr marL="0" indent="0">
              <a:buNone/>
            </a:pPr>
            <a:r>
              <a:rPr lang="en-US" sz="2400" b="1" dirty="0"/>
              <a:t>Tip: </a:t>
            </a:r>
            <a:r>
              <a:rPr lang="en-US" sz="2400" dirty="0"/>
              <a:t>Practice conferencing in calls at your desk with coworkers.</a:t>
            </a:r>
          </a:p>
        </p:txBody>
      </p:sp>
      <p:sp>
        <p:nvSpPr>
          <p:cNvPr id="4" name="Slide Number Placeholder 3">
            <a:extLst>
              <a:ext uri="{FF2B5EF4-FFF2-40B4-BE49-F238E27FC236}">
                <a16:creationId xmlns:a16="http://schemas.microsoft.com/office/drawing/2014/main" id="{2A0CA197-D0FF-41FD-B294-0F366F1233A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084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dirty="0"/>
              <a:t>Practice Sessions</a:t>
            </a:r>
            <a:endParaRPr lang="en-US" altLang="en-US" dirty="0"/>
          </a:p>
        </p:txBody>
      </p:sp>
      <p:sp>
        <p:nvSpPr>
          <p:cNvPr id="43011" name="Content Placeholder 2"/>
          <p:cNvSpPr>
            <a:spLocks noGrp="1"/>
          </p:cNvSpPr>
          <p:nvPr>
            <p:ph idx="1"/>
          </p:nvPr>
        </p:nvSpPr>
        <p:spPr>
          <a:xfrm>
            <a:off x="838200" y="1782704"/>
            <a:ext cx="10515600" cy="3930682"/>
          </a:xfrm>
        </p:spPr>
        <p:txBody>
          <a:bodyPr>
            <a:normAutofit/>
          </a:bodyPr>
          <a:lstStyle/>
          <a:p>
            <a:r>
              <a:rPr lang="en-US" altLang="en-US" sz="2800" b="1" dirty="0">
                <a:solidFill>
                  <a:srgbClr val="003F72"/>
                </a:solidFill>
              </a:rPr>
              <a:t>Goal: </a:t>
            </a:r>
            <a:r>
              <a:rPr lang="en-US" altLang="en-US" sz="2800" dirty="0"/>
              <a:t>To develop a level of comfort and confidence in asking about suicide and helping a Veteran who is thinking about suicide.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33876" y="2926536"/>
            <a:ext cx="3889248" cy="25941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245519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59F39-A640-49DD-A313-46C27DB0B2C5}"/>
              </a:ext>
            </a:extLst>
          </p:cNvPr>
          <p:cNvSpPr>
            <a:spLocks noGrp="1"/>
          </p:cNvSpPr>
          <p:nvPr>
            <p:ph type="title"/>
          </p:nvPr>
        </p:nvSpPr>
        <p:spPr/>
        <p:txBody>
          <a:bodyPr/>
          <a:lstStyle/>
          <a:p>
            <a:r>
              <a:rPr lang="en-US" dirty="0"/>
              <a:t>Practice Sessions</a:t>
            </a:r>
          </a:p>
        </p:txBody>
      </p:sp>
      <p:sp>
        <p:nvSpPr>
          <p:cNvPr id="3" name="Content Placeholder 2">
            <a:extLst>
              <a:ext uri="{FF2B5EF4-FFF2-40B4-BE49-F238E27FC236}">
                <a16:creationId xmlns:a16="http://schemas.microsoft.com/office/drawing/2014/main" id="{E2D6E34D-1F70-4B11-AE9D-A810A4876621}"/>
              </a:ext>
            </a:extLst>
          </p:cNvPr>
          <p:cNvSpPr>
            <a:spLocks noGrp="1"/>
          </p:cNvSpPr>
          <p:nvPr>
            <p:ph idx="1"/>
          </p:nvPr>
        </p:nvSpPr>
        <p:spPr>
          <a:xfrm>
            <a:off x="838200" y="1699549"/>
            <a:ext cx="10515600" cy="4225261"/>
          </a:xfrm>
        </p:spPr>
        <p:txBody>
          <a:bodyPr>
            <a:normAutofit lnSpcReduction="10000"/>
          </a:bodyPr>
          <a:lstStyle/>
          <a:p>
            <a:pPr marL="0" indent="0">
              <a:buNone/>
            </a:pPr>
            <a:r>
              <a:rPr lang="en-US" sz="2600" dirty="0"/>
              <a:t>Imagine that you are talking to a friend, family member, or co-worker whom you know well. You also know this person has been having a lot of personal problems lately and seems to be withdrawing from activities, and overall seems “down” much of the time. They mention that everything feels “hopeless.”</a:t>
            </a:r>
          </a:p>
          <a:p>
            <a:r>
              <a:rPr lang="en-US" sz="2200" b="1" dirty="0"/>
              <a:t>Step 1</a:t>
            </a:r>
            <a:r>
              <a:rPr lang="en-US" sz="2200" dirty="0"/>
              <a:t>: As you begin your conversation with them, listen for the problems that they believe suicide would solve and listen for a </a:t>
            </a:r>
            <a:r>
              <a:rPr lang="en-US" sz="2200" b="1" dirty="0"/>
              <a:t>sign </a:t>
            </a:r>
            <a:r>
              <a:rPr lang="en-US" sz="2200" dirty="0"/>
              <a:t>— an invitation statement. When you hear a warning sign, find a way to </a:t>
            </a:r>
            <a:r>
              <a:rPr lang="en-US" sz="2200" b="1" dirty="0"/>
              <a:t>ask</a:t>
            </a:r>
            <a:r>
              <a:rPr lang="en-US" sz="2200" dirty="0"/>
              <a:t> the question, e.g., “You seem very overwhelmed right now. Are you thinking about suicide?” </a:t>
            </a:r>
          </a:p>
          <a:p>
            <a:r>
              <a:rPr lang="en-US" sz="2200" b="1" dirty="0"/>
              <a:t>Step 2:</a:t>
            </a:r>
            <a:r>
              <a:rPr lang="en-US" sz="2200" dirty="0"/>
              <a:t> As you listen, make sure to </a:t>
            </a:r>
            <a:r>
              <a:rPr lang="en-US" sz="2200" b="1" dirty="0"/>
              <a:t>validate</a:t>
            </a:r>
            <a:r>
              <a:rPr lang="en-US" sz="2200" dirty="0"/>
              <a:t> their experience or feelings. Continue to listen and try to </a:t>
            </a:r>
            <a:r>
              <a:rPr lang="en-US" sz="2200" b="1" dirty="0"/>
              <a:t>expedite </a:t>
            </a:r>
            <a:r>
              <a:rPr lang="en-US" sz="2200" dirty="0"/>
              <a:t>them to the appropriate level of care. </a:t>
            </a:r>
          </a:p>
          <a:p>
            <a:pPr lvl="0"/>
            <a:r>
              <a:rPr lang="en-US" sz="2200" b="1" dirty="0"/>
              <a:t>Switch roles.</a:t>
            </a:r>
          </a:p>
          <a:p>
            <a:endParaRPr lang="en-US" dirty="0"/>
          </a:p>
        </p:txBody>
      </p:sp>
      <p:sp>
        <p:nvSpPr>
          <p:cNvPr id="4" name="Slide Number Placeholder 3">
            <a:extLst>
              <a:ext uri="{FF2B5EF4-FFF2-40B4-BE49-F238E27FC236}">
                <a16:creationId xmlns:a16="http://schemas.microsoft.com/office/drawing/2014/main" id="{8867D97A-6F1F-47E2-A3A8-F50CCD01029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056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t>Objectives</a:t>
            </a:r>
          </a:p>
        </p:txBody>
      </p:sp>
      <p:sp>
        <p:nvSpPr>
          <p:cNvPr id="6147" name="Rectangle 3"/>
          <p:cNvSpPr>
            <a:spLocks noGrp="1" noChangeArrowheads="1"/>
          </p:cNvSpPr>
          <p:nvPr>
            <p:ph idx="1"/>
          </p:nvPr>
        </p:nvSpPr>
        <p:spPr>
          <a:xfrm>
            <a:off x="838200" y="1839383"/>
            <a:ext cx="10210800" cy="3930682"/>
          </a:xfrm>
        </p:spPr>
        <p:txBody>
          <a:bodyPr/>
          <a:lstStyle/>
          <a:p>
            <a:pPr marL="0" indent="0">
              <a:spcBef>
                <a:spcPts val="600"/>
              </a:spcBef>
              <a:spcAft>
                <a:spcPts val="1200"/>
              </a:spcAft>
              <a:buNone/>
            </a:pPr>
            <a:r>
              <a:rPr lang="en-US" altLang="en-US" sz="2800" b="1" dirty="0"/>
              <a:t>By participating in this training, you will:</a:t>
            </a:r>
          </a:p>
          <a:p>
            <a:pPr>
              <a:spcBef>
                <a:spcPts val="600"/>
              </a:spcBef>
              <a:spcAft>
                <a:spcPts val="1200"/>
              </a:spcAft>
            </a:pPr>
            <a:r>
              <a:rPr lang="en-US" altLang="en-US" sz="2800" dirty="0"/>
              <a:t>Have a general understanding of the scope of Veteran suicide within the United States.</a:t>
            </a:r>
          </a:p>
          <a:p>
            <a:pPr>
              <a:spcBef>
                <a:spcPts val="600"/>
              </a:spcBef>
              <a:spcAft>
                <a:spcPts val="1200"/>
              </a:spcAft>
            </a:pPr>
            <a:r>
              <a:rPr lang="en-US" altLang="en-US" sz="2800" dirty="0"/>
              <a:t>Know how to identify a Veteran who may be at risk for suicide.</a:t>
            </a:r>
          </a:p>
          <a:p>
            <a:pPr>
              <a:spcBef>
                <a:spcPts val="600"/>
              </a:spcBef>
              <a:spcAft>
                <a:spcPts val="1200"/>
              </a:spcAft>
            </a:pPr>
            <a:r>
              <a:rPr lang="en-US" altLang="en-US" sz="2800" dirty="0"/>
              <a:t>Know what to do when you identify a Veteran at risk.</a:t>
            </a:r>
          </a:p>
          <a:p>
            <a:endParaRPr lang="en-US" altLang="en-US" dirty="0"/>
          </a:p>
        </p:txBody>
      </p:sp>
      <p:sp>
        <p:nvSpPr>
          <p:cNvPr id="4" name="Slide Number Placeholder 3">
            <a:extLst>
              <a:ext uri="{FF2B5EF4-FFF2-40B4-BE49-F238E27FC236}">
                <a16:creationId xmlns:a16="http://schemas.microsoft.com/office/drawing/2014/main" id="{A1EA3652-8D26-2146-88CC-CEBAAD23ACCC}"/>
              </a:ext>
            </a:extLst>
          </p:cNvPr>
          <p:cNvSpPr>
            <a:spLocks noGrp="1"/>
          </p:cNvSpPr>
          <p:nvPr>
            <p:ph type="sldNum" sz="quarter" idx="12"/>
          </p:nvPr>
        </p:nvSpPr>
        <p:spPr>
          <a:xfrm>
            <a:off x="4724400" y="6356351"/>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cSld>
  <p:clrMapOvr>
    <a:masterClrMapping/>
  </p:clrMapOvr>
  <p:transition advTm="2342"/>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927100" y="1600199"/>
            <a:ext cx="9283700" cy="648969"/>
          </a:xfrm>
        </p:spPr>
        <p:txBody>
          <a:bodyPr>
            <a:noAutofit/>
          </a:bodyPr>
          <a:lstStyle/>
          <a:p>
            <a:pPr marL="0" indent="0">
              <a:buNone/>
            </a:pPr>
            <a:r>
              <a:rPr lang="en-US" altLang="en-US" sz="3000" b="1" dirty="0"/>
              <a:t>VA S.A.V.E.</a:t>
            </a:r>
          </a:p>
        </p:txBody>
      </p:sp>
      <p:grpSp>
        <p:nvGrpSpPr>
          <p:cNvPr id="10" name="Group 9"/>
          <p:cNvGrpSpPr/>
          <p:nvPr/>
        </p:nvGrpSpPr>
        <p:grpSpPr>
          <a:xfrm>
            <a:off x="1253538" y="2249168"/>
            <a:ext cx="9283700" cy="3643632"/>
            <a:chOff x="419548" y="3385968"/>
            <a:chExt cx="6582363" cy="2377440"/>
          </a:xfrm>
        </p:grpSpPr>
        <p:sp>
          <p:nvSpPr>
            <p:cNvPr id="11" name="Rectangle 10"/>
            <p:cNvSpPr/>
            <p:nvPr/>
          </p:nvSpPr>
          <p:spPr>
            <a:xfrm>
              <a:off x="419548" y="3429000"/>
              <a:ext cx="920625" cy="1691923"/>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600"/>
                </a:spcAft>
                <a:buClrTx/>
                <a:buSzTx/>
                <a:buFontTx/>
                <a:buNone/>
                <a:tabLst/>
                <a:defRPr/>
              </a:pPr>
              <a:r>
                <a:rPr kumimoji="0" lang="en-US" altLang="en-US" sz="3000" b="1" i="0" u="none" strike="noStrike" kern="1200" cap="none" spc="300" normalizeH="0" baseline="0" noProof="0" dirty="0">
                  <a:ln>
                    <a:noFill/>
                  </a:ln>
                  <a:solidFill>
                    <a:srgbClr val="0083BE"/>
                  </a:solidFill>
                  <a:effectLst/>
                  <a:uLnTx/>
                  <a:uFillTx/>
                  <a:latin typeface="Calibri" panose="020F0502020204030204"/>
                  <a:ea typeface="+mn-ea"/>
                  <a:cs typeface="+mn-cs"/>
                </a:rPr>
                <a:t>S</a:t>
              </a:r>
              <a:endParaRPr kumimoji="0" lang="en-US" altLang="en-US" sz="3000" b="0" i="0" u="none" strike="noStrike" kern="1200" cap="none" spc="0" normalizeH="0" baseline="0" noProof="0" dirty="0">
                <a:ln>
                  <a:noFill/>
                </a:ln>
                <a:solidFill>
                  <a:srgbClr val="0083B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1050"/>
                </a:spcBef>
                <a:spcAft>
                  <a:spcPts val="600"/>
                </a:spcAft>
                <a:buClrTx/>
                <a:buSzTx/>
                <a:buFontTx/>
                <a:buNone/>
                <a:tabLst/>
                <a:defRPr/>
              </a:pPr>
              <a:r>
                <a:rPr kumimoji="0" lang="en-US" altLang="en-US" sz="3000" b="1" i="0" u="none" strike="noStrike" kern="1200" cap="none" spc="300" normalizeH="0" baseline="0" noProof="0" dirty="0">
                  <a:ln>
                    <a:noFill/>
                  </a:ln>
                  <a:solidFill>
                    <a:srgbClr val="0083BE"/>
                  </a:solidFill>
                  <a:effectLst/>
                  <a:uLnTx/>
                  <a:uFillTx/>
                  <a:latin typeface="Calibri" panose="020F0502020204030204"/>
                  <a:ea typeface="+mn-ea"/>
                  <a:cs typeface="+mn-cs"/>
                </a:rPr>
                <a:t>A</a:t>
              </a:r>
              <a:endParaRPr kumimoji="0" lang="en-US" altLang="en-US" sz="3000" b="0" i="0" u="none" strike="noStrike" kern="1200" cap="none" spc="0" normalizeH="0" baseline="0" noProof="0" dirty="0">
                <a:ln>
                  <a:noFill/>
                </a:ln>
                <a:solidFill>
                  <a:srgbClr val="0083B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1050"/>
                </a:spcBef>
                <a:spcAft>
                  <a:spcPts val="600"/>
                </a:spcAft>
                <a:buClrTx/>
                <a:buSzTx/>
                <a:buFontTx/>
                <a:buNone/>
                <a:tabLst/>
                <a:defRPr/>
              </a:pPr>
              <a:r>
                <a:rPr kumimoji="0" lang="en-US" altLang="en-US" sz="3000" b="1" i="0" u="none" strike="noStrike" kern="1200" cap="none" spc="300" normalizeH="0" baseline="0" noProof="0" dirty="0">
                  <a:ln>
                    <a:noFill/>
                  </a:ln>
                  <a:solidFill>
                    <a:srgbClr val="0083BE"/>
                  </a:solidFill>
                  <a:effectLst/>
                  <a:uLnTx/>
                  <a:uFillTx/>
                  <a:latin typeface="Calibri" panose="020F0502020204030204"/>
                  <a:ea typeface="+mn-ea"/>
                  <a:cs typeface="+mn-cs"/>
                </a:rPr>
                <a:t>V</a:t>
              </a:r>
            </a:p>
            <a:p>
              <a:pPr marL="457200" marR="0" lvl="1" indent="0" algn="l" defTabSz="914400" rtl="0" eaLnBrk="1" fontAlgn="auto" latinLnBrk="0" hangingPunct="1">
                <a:lnSpc>
                  <a:spcPct val="100000"/>
                </a:lnSpc>
                <a:spcBef>
                  <a:spcPts val="1050"/>
                </a:spcBef>
                <a:spcAft>
                  <a:spcPts val="600"/>
                </a:spcAft>
                <a:buClrTx/>
                <a:buSzTx/>
                <a:buFontTx/>
                <a:buNone/>
                <a:tabLst/>
                <a:defRPr/>
              </a:pPr>
              <a:r>
                <a:rPr kumimoji="0" lang="en-US" altLang="en-US" sz="3000" b="1" i="0" u="none" strike="noStrike" kern="1200" cap="none" spc="300" normalizeH="0" baseline="0" noProof="0" dirty="0">
                  <a:ln>
                    <a:noFill/>
                  </a:ln>
                  <a:solidFill>
                    <a:srgbClr val="0083BE"/>
                  </a:solidFill>
                  <a:effectLst/>
                  <a:uLnTx/>
                  <a:uFillTx/>
                  <a:latin typeface="Calibri" panose="020F0502020204030204"/>
                  <a:ea typeface="+mn-ea"/>
                  <a:cs typeface="+mn-cs"/>
                </a:rPr>
                <a:t>E</a:t>
              </a:r>
              <a:endParaRPr kumimoji="0" lang="en-US" sz="3000" b="0" i="0" u="none" strike="noStrike" kern="1200" cap="none" spc="0" normalizeH="0" baseline="0" noProof="0" dirty="0">
                <a:ln>
                  <a:noFill/>
                </a:ln>
                <a:solidFill>
                  <a:srgbClr val="0083BE"/>
                </a:solidFill>
                <a:effectLst/>
                <a:uLnTx/>
                <a:uFillTx/>
                <a:latin typeface="Calibri" panose="020F0502020204030204"/>
                <a:ea typeface="+mn-ea"/>
                <a:cs typeface="+mn-cs"/>
              </a:endParaRPr>
            </a:p>
          </p:txBody>
        </p:sp>
        <p:sp>
          <p:nvSpPr>
            <p:cNvPr id="12" name="Rectangle 11"/>
            <p:cNvSpPr/>
            <p:nvPr/>
          </p:nvSpPr>
          <p:spPr>
            <a:xfrm>
              <a:off x="1226372" y="3395082"/>
              <a:ext cx="5775539" cy="1702884"/>
            </a:xfrm>
            <a:prstGeom prst="rect">
              <a:avLst/>
            </a:prstGeom>
          </p:spPr>
          <p:txBody>
            <a:bodyPr wrap="square">
              <a:spAutoFit/>
            </a:bodyPr>
            <a:lstStyle/>
            <a:p>
              <a:pPr marL="457200" marR="0" lvl="1" indent="0" algn="l" defTabSz="914400" rtl="0" eaLnBrk="1" fontAlgn="auto" latinLnBrk="0" hangingPunct="1">
                <a:lnSpc>
                  <a:spcPct val="150000"/>
                </a:lnSpc>
                <a:spcBef>
                  <a:spcPts val="0"/>
                </a:spcBef>
                <a:spcAft>
                  <a:spcPts val="1400"/>
                </a:spcAft>
                <a:buClrTx/>
                <a:buSzTx/>
                <a:buFontTx/>
                <a:buNone/>
                <a:tabLst/>
                <a:defRPr/>
              </a:pPr>
              <a:r>
                <a:rPr kumimoji="0" lang="en-US" altLang="en-US" sz="2200" b="0" i="0" u="sng" strike="noStrike" kern="1200" cap="none" spc="0" normalizeH="0" baseline="0" noProof="0" dirty="0">
                  <a:ln>
                    <a:noFill/>
                  </a:ln>
                  <a:solidFill>
                    <a:srgbClr val="000000"/>
                  </a:solidFill>
                  <a:effectLst/>
                  <a:uLnTx/>
                  <a:uFillTx/>
                  <a:latin typeface="Calibri" panose="020F0502020204030204"/>
                  <a:ea typeface="+mn-ea"/>
                  <a:cs typeface="+mn-cs"/>
                </a:rPr>
                <a:t>S</a:t>
              </a:r>
              <a:r>
                <a:rPr kumimoji="0" lang="en-US" altLang="en-US" sz="2200" b="0" i="0" u="none" strike="noStrike" kern="1200" cap="none" spc="0" normalizeH="0" baseline="0" noProof="0" dirty="0">
                  <a:ln>
                    <a:noFill/>
                  </a:ln>
                  <a:solidFill>
                    <a:srgbClr val="000000"/>
                  </a:solidFill>
                  <a:effectLst/>
                  <a:uLnTx/>
                  <a:uFillTx/>
                  <a:latin typeface="Calibri" panose="020F0502020204030204"/>
                  <a:ea typeface="+mn-ea"/>
                  <a:cs typeface="+mn-cs"/>
                </a:rPr>
                <a:t>igns of suicidal thinking should be recognized.</a:t>
              </a:r>
            </a:p>
            <a:p>
              <a:pPr marL="457200" marR="0" lvl="1" indent="0" algn="l" defTabSz="914400" rtl="0" eaLnBrk="1" fontAlgn="auto" latinLnBrk="0" hangingPunct="1">
                <a:lnSpc>
                  <a:spcPct val="150000"/>
                </a:lnSpc>
                <a:spcBef>
                  <a:spcPts val="0"/>
                </a:spcBef>
                <a:spcAft>
                  <a:spcPts val="1400"/>
                </a:spcAft>
                <a:buClrTx/>
                <a:buSzTx/>
                <a:buFontTx/>
                <a:buNone/>
                <a:tabLst/>
                <a:defRPr/>
              </a:pPr>
              <a:r>
                <a:rPr kumimoji="0" lang="en-US" altLang="en-US" sz="2200" b="0" i="0" u="sng" strike="noStrike" kern="1200" cap="none" spc="0" normalizeH="0" baseline="0" noProof="0" dirty="0">
                  <a:ln>
                    <a:noFill/>
                  </a:ln>
                  <a:solidFill>
                    <a:srgbClr val="000000"/>
                  </a:solidFill>
                  <a:effectLst/>
                  <a:uLnTx/>
                  <a:uFillTx/>
                  <a:latin typeface="Calibri" panose="020F0502020204030204"/>
                  <a:ea typeface="+mn-ea"/>
                  <a:cs typeface="+mn-cs"/>
                </a:rPr>
                <a:t>A</a:t>
              </a:r>
              <a:r>
                <a:rPr kumimoji="0" lang="en-US" altLang="en-US" sz="2200" b="0" i="0" u="none" strike="noStrike" kern="1200" cap="none" spc="0" normalizeH="0" baseline="0" noProof="0" dirty="0">
                  <a:ln>
                    <a:noFill/>
                  </a:ln>
                  <a:solidFill>
                    <a:srgbClr val="000000"/>
                  </a:solidFill>
                  <a:effectLst/>
                  <a:uLnTx/>
                  <a:uFillTx/>
                  <a:latin typeface="Calibri" panose="020F0502020204030204"/>
                  <a:ea typeface="+mn-ea"/>
                  <a:cs typeface="+mn-cs"/>
                </a:rPr>
                <a:t>sk the most important question of all.</a:t>
              </a:r>
            </a:p>
            <a:p>
              <a:pPr marL="457200" marR="0" lvl="1" indent="0" algn="l" defTabSz="914400" rtl="0" eaLnBrk="1" fontAlgn="auto" latinLnBrk="0" hangingPunct="1">
                <a:lnSpc>
                  <a:spcPct val="150000"/>
                </a:lnSpc>
                <a:spcBef>
                  <a:spcPts val="0"/>
                </a:spcBef>
                <a:spcAft>
                  <a:spcPts val="1400"/>
                </a:spcAft>
                <a:buClrTx/>
                <a:buSzTx/>
                <a:buFontTx/>
                <a:buNone/>
                <a:tabLst/>
                <a:defRPr/>
              </a:pPr>
              <a:r>
                <a:rPr kumimoji="0" lang="en-US" altLang="en-US" sz="2200" b="0" i="0" u="sng" strike="noStrike" kern="1200" cap="none" spc="0" normalizeH="0" baseline="0" noProof="0" dirty="0">
                  <a:ln>
                    <a:noFill/>
                  </a:ln>
                  <a:solidFill>
                    <a:srgbClr val="000000"/>
                  </a:solidFill>
                  <a:effectLst/>
                  <a:uLnTx/>
                  <a:uFillTx/>
                  <a:latin typeface="Calibri" panose="020F0502020204030204"/>
                  <a:ea typeface="+mn-ea"/>
                  <a:cs typeface="+mn-cs"/>
                </a:rPr>
                <a:t>V</a:t>
              </a:r>
              <a:r>
                <a:rPr kumimoji="0" lang="en-US" altLang="en-US" sz="2200" b="0" i="0" u="none" strike="noStrike" kern="1200" cap="none" spc="0" normalizeH="0" baseline="0" noProof="0" dirty="0">
                  <a:ln>
                    <a:noFill/>
                  </a:ln>
                  <a:solidFill>
                    <a:srgbClr val="000000"/>
                  </a:solidFill>
                  <a:effectLst/>
                  <a:uLnTx/>
                  <a:uFillTx/>
                  <a:latin typeface="Calibri" panose="020F0502020204030204"/>
                  <a:ea typeface="+mn-ea"/>
                  <a:cs typeface="+mn-cs"/>
                </a:rPr>
                <a:t>alidate the Veteran’s experience.</a:t>
              </a:r>
            </a:p>
            <a:p>
              <a:pPr marL="457200" marR="0" lvl="1" indent="0" algn="l" defTabSz="914400" rtl="0" eaLnBrk="1" fontAlgn="auto" latinLnBrk="0" hangingPunct="1">
                <a:lnSpc>
                  <a:spcPct val="150000"/>
                </a:lnSpc>
                <a:spcBef>
                  <a:spcPts val="0"/>
                </a:spcBef>
                <a:spcAft>
                  <a:spcPts val="1400"/>
                </a:spcAft>
                <a:buClrTx/>
                <a:buSzTx/>
                <a:buFontTx/>
                <a:buNone/>
                <a:tabLst/>
                <a:defRPr/>
              </a:pPr>
              <a:r>
                <a:rPr kumimoji="0" lang="en-US" altLang="en-US" sz="2200" b="0" i="0" u="sng" strike="noStrike" kern="1200" cap="none" spc="0" normalizeH="0" baseline="0" noProof="0" dirty="0">
                  <a:ln>
                    <a:noFill/>
                  </a:ln>
                  <a:solidFill>
                    <a:srgbClr val="000000"/>
                  </a:solidFill>
                  <a:effectLst/>
                  <a:uLnTx/>
                  <a:uFillTx/>
                  <a:latin typeface="Calibri" panose="020F0502020204030204"/>
                  <a:ea typeface="+mn-ea"/>
                  <a:cs typeface="+mn-cs"/>
                </a:rPr>
                <a:t>E</a:t>
              </a:r>
              <a:r>
                <a:rPr kumimoji="0" lang="en-US" altLang="en-US" sz="2200" b="0" i="0" u="none" strike="noStrike" kern="1200" cap="none" spc="0" normalizeH="0" baseline="0" noProof="0" dirty="0">
                  <a:ln>
                    <a:noFill/>
                  </a:ln>
                  <a:solidFill>
                    <a:srgbClr val="000000"/>
                  </a:solidFill>
                  <a:effectLst/>
                  <a:uLnTx/>
                  <a:uFillTx/>
                  <a:latin typeface="Calibri" panose="020F0502020204030204"/>
                  <a:ea typeface="+mn-ea"/>
                  <a:cs typeface="+mn-cs"/>
                </a:rPr>
                <a:t>ncourage treatment and </a:t>
              </a:r>
              <a:r>
                <a:rPr kumimoji="0" lang="en-US" altLang="en-US" sz="2200" b="0" i="0" u="sng" strike="noStrike" kern="1200" cap="none" spc="0" normalizeH="0" baseline="0" noProof="0" dirty="0">
                  <a:ln>
                    <a:noFill/>
                  </a:ln>
                  <a:solidFill>
                    <a:srgbClr val="000000"/>
                  </a:solidFill>
                  <a:effectLst/>
                  <a:uLnTx/>
                  <a:uFillTx/>
                  <a:latin typeface="Calibri" panose="020F0502020204030204"/>
                  <a:ea typeface="+mn-ea"/>
                  <a:cs typeface="+mn-cs"/>
                </a:rPr>
                <a:t>E</a:t>
              </a:r>
              <a:r>
                <a:rPr kumimoji="0" lang="en-US" altLang="en-US" sz="2200" b="0" i="0" u="none" strike="noStrike" kern="1200" cap="none" spc="0" normalizeH="0" baseline="0" noProof="0" dirty="0">
                  <a:ln>
                    <a:noFill/>
                  </a:ln>
                  <a:solidFill>
                    <a:srgbClr val="000000"/>
                  </a:solidFill>
                  <a:effectLst/>
                  <a:uLnTx/>
                  <a:uFillTx/>
                  <a:latin typeface="Calibri" panose="020F0502020204030204"/>
                  <a:ea typeface="+mn-ea"/>
                  <a:cs typeface="+mn-cs"/>
                </a:rPr>
                <a:t>xpedite getting help.</a:t>
              </a:r>
            </a:p>
          </p:txBody>
        </p:sp>
        <p:cxnSp>
          <p:nvCxnSpPr>
            <p:cNvPr id="13" name="Straight Connector 12"/>
            <p:cNvCxnSpPr/>
            <p:nvPr/>
          </p:nvCxnSpPr>
          <p:spPr>
            <a:xfrm>
              <a:off x="1441525" y="3385968"/>
              <a:ext cx="0" cy="237744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grpSp>
      <p:sp>
        <p:nvSpPr>
          <p:cNvPr id="9" name="Title 8"/>
          <p:cNvSpPr>
            <a:spLocks noGrp="1"/>
          </p:cNvSpPr>
          <p:nvPr>
            <p:ph type="title"/>
          </p:nvPr>
        </p:nvSpPr>
        <p:spPr/>
        <p:txBody>
          <a:bodyPr/>
          <a:lstStyle/>
          <a:p>
            <a:r>
              <a:rPr lang="en-US" dirty="0"/>
              <a:t>Remember</a:t>
            </a:r>
          </a:p>
        </p:txBody>
      </p:sp>
    </p:spTree>
    <p:extLst>
      <p:ext uri="{BB962C8B-B14F-4D97-AF65-F5344CB8AC3E}">
        <p14:creationId xmlns:p14="http://schemas.microsoft.com/office/powerpoint/2010/main" val="35755928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779907" y="744656"/>
            <a:ext cx="10515600" cy="1051256"/>
          </a:xfrm>
        </p:spPr>
        <p:txBody>
          <a:bodyPr/>
          <a:lstStyle/>
          <a:p>
            <a:r>
              <a:rPr lang="en-US" u="sng" dirty="0"/>
              <a:t>S</a:t>
            </a:r>
            <a:r>
              <a:rPr lang="en-US" dirty="0"/>
              <a:t>igns of Suicidal Thinking</a:t>
            </a:r>
          </a:p>
        </p:txBody>
      </p:sp>
      <p:sp>
        <p:nvSpPr>
          <p:cNvPr id="3" name="Content Placeholder 2">
            <a:extLst>
              <a:ext uri="{FF2B5EF4-FFF2-40B4-BE49-F238E27FC236}">
                <a16:creationId xmlns:a16="http://schemas.microsoft.com/office/drawing/2014/main" id="{F6066332-55F0-9E49-8118-E83ADD77F2D3}"/>
              </a:ext>
            </a:extLst>
          </p:cNvPr>
          <p:cNvSpPr>
            <a:spLocks noGrp="1"/>
          </p:cNvSpPr>
          <p:nvPr>
            <p:ph idx="1"/>
          </p:nvPr>
        </p:nvSpPr>
        <p:spPr>
          <a:xfrm>
            <a:off x="966534" y="3024106"/>
            <a:ext cx="10515600" cy="3930682"/>
          </a:xfrm>
        </p:spPr>
        <p:txBody>
          <a:bodyPr/>
          <a:lstStyle/>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628603" y="688079"/>
            <a:ext cx="1151304" cy="1151304"/>
          </a:xfrm>
          <a:prstGeom prst="rect">
            <a:avLst/>
          </a:prstGeom>
        </p:spPr>
      </p:pic>
      <p:grpSp>
        <p:nvGrpSpPr>
          <p:cNvPr id="7" name="Group 6">
            <a:extLst>
              <a:ext uri="{FF2B5EF4-FFF2-40B4-BE49-F238E27FC236}">
                <a16:creationId xmlns:a16="http://schemas.microsoft.com/office/drawing/2014/main" id="{9A7CFFE2-710C-47E0-8C8B-708C1B0683AE}"/>
              </a:ext>
            </a:extLst>
          </p:cNvPr>
          <p:cNvGrpSpPr/>
          <p:nvPr/>
        </p:nvGrpSpPr>
        <p:grpSpPr>
          <a:xfrm>
            <a:off x="948492" y="2370113"/>
            <a:ext cx="10295016" cy="1742933"/>
            <a:chOff x="556099" y="1648520"/>
            <a:chExt cx="8017744" cy="580913"/>
          </a:xfrm>
          <a:solidFill>
            <a:srgbClr val="003F72"/>
          </a:solidFill>
        </p:grpSpPr>
        <p:sp>
          <p:nvSpPr>
            <p:cNvPr id="8" name="Snip Single Corner Rectangle 11">
              <a:extLst>
                <a:ext uri="{FF2B5EF4-FFF2-40B4-BE49-F238E27FC236}">
                  <a16:creationId xmlns:a16="http://schemas.microsoft.com/office/drawing/2014/main" id="{508F1D02-3CB4-41EB-B4FE-1005E46FC535}"/>
                </a:ext>
              </a:extLst>
            </p:cNvPr>
            <p:cNvSpPr/>
            <p:nvPr/>
          </p:nvSpPr>
          <p:spPr>
            <a:xfrm>
              <a:off x="556099" y="1648520"/>
              <a:ext cx="8003692" cy="580913"/>
            </a:xfrm>
            <a:prstGeom prst="snip1Rect">
              <a:avLst>
                <a:gd name="adj" fmla="val 0"/>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FBCFD1E-3966-459C-A71B-5299508748BC}"/>
                </a:ext>
              </a:extLst>
            </p:cNvPr>
            <p:cNvSpPr/>
            <p:nvPr/>
          </p:nvSpPr>
          <p:spPr>
            <a:xfrm>
              <a:off x="570151" y="1831859"/>
              <a:ext cx="8003692" cy="194903"/>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ea typeface="Arial" charset="0"/>
                  <a:cs typeface="Calibri" panose="020F0502020204030204" pitchFamily="34" charset="0"/>
                </a:rPr>
                <a:t>What signs did you identify?</a:t>
              </a:r>
            </a:p>
          </p:txBody>
        </p:sp>
      </p:grpSp>
    </p:spTree>
    <p:extLst>
      <p:ext uri="{BB962C8B-B14F-4D97-AF65-F5344CB8AC3E}">
        <p14:creationId xmlns:p14="http://schemas.microsoft.com/office/powerpoint/2010/main" val="29261940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906458" y="682471"/>
            <a:ext cx="10515600" cy="1051256"/>
          </a:xfrm>
        </p:spPr>
        <p:txBody>
          <a:bodyPr/>
          <a:lstStyle/>
          <a:p>
            <a:r>
              <a:rPr lang="en-US" u="sng" dirty="0"/>
              <a:t>A</a:t>
            </a:r>
            <a:r>
              <a:rPr lang="en-US" dirty="0"/>
              <a:t>sking the Question</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755154" y="548246"/>
            <a:ext cx="1151304" cy="1151304"/>
          </a:xfrm>
          <a:prstGeom prst="rect">
            <a:avLst/>
          </a:prstGeom>
        </p:spPr>
      </p:pic>
      <p:grpSp>
        <p:nvGrpSpPr>
          <p:cNvPr id="8" name="Group 7">
            <a:extLst>
              <a:ext uri="{FF2B5EF4-FFF2-40B4-BE49-F238E27FC236}">
                <a16:creationId xmlns:a16="http://schemas.microsoft.com/office/drawing/2014/main" id="{8BED66CB-612E-4037-8F62-3FAA25AA5492}"/>
              </a:ext>
            </a:extLst>
          </p:cNvPr>
          <p:cNvGrpSpPr/>
          <p:nvPr/>
        </p:nvGrpSpPr>
        <p:grpSpPr>
          <a:xfrm>
            <a:off x="1741728" y="2693181"/>
            <a:ext cx="8708544" cy="1668410"/>
            <a:chOff x="-89477" y="2111559"/>
            <a:chExt cx="8708544" cy="948433"/>
          </a:xfrm>
          <a:solidFill>
            <a:srgbClr val="003F72"/>
          </a:solidFill>
        </p:grpSpPr>
        <p:sp>
          <p:nvSpPr>
            <p:cNvPr id="9" name="Snip Single Corner Rectangle 3">
              <a:extLst>
                <a:ext uri="{FF2B5EF4-FFF2-40B4-BE49-F238E27FC236}">
                  <a16:creationId xmlns:a16="http://schemas.microsoft.com/office/drawing/2014/main" id="{34034C81-C393-42AA-AF94-EF4D25994640}"/>
                </a:ext>
              </a:extLst>
            </p:cNvPr>
            <p:cNvSpPr/>
            <p:nvPr/>
          </p:nvSpPr>
          <p:spPr>
            <a:xfrm>
              <a:off x="-89477" y="2111559"/>
              <a:ext cx="8708544" cy="948433"/>
            </a:xfrm>
            <a:prstGeom prst="snip1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A3EE584-D6F0-4658-B23A-D7BF475482DC}"/>
                </a:ext>
              </a:extLst>
            </p:cNvPr>
            <p:cNvSpPr/>
            <p:nvPr/>
          </p:nvSpPr>
          <p:spPr>
            <a:xfrm>
              <a:off x="-89477" y="2363994"/>
              <a:ext cx="8708544" cy="336100"/>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en-US" sz="3200" b="0" i="0" u="none" strike="noStrike" kern="1200" cap="none" spc="0" normalizeH="0" baseline="0" noProof="0" dirty="0">
                  <a:ln>
                    <a:noFill/>
                  </a:ln>
                  <a:solidFill>
                    <a:prstClr val="white"/>
                  </a:solidFill>
                  <a:effectLst/>
                  <a:uLnTx/>
                  <a:uFillTx/>
                  <a:latin typeface="Calibri" panose="020F0502020204030204" pitchFamily="34" charset="0"/>
                  <a:ea typeface="Arial" charset="0"/>
                  <a:cs typeface="Calibri" panose="020F0502020204030204" pitchFamily="34" charset="0"/>
                </a:rPr>
                <a:t>What did you notice about your “ask”?</a:t>
              </a:r>
            </a:p>
          </p:txBody>
        </p:sp>
      </p:grpSp>
    </p:spTree>
    <p:extLst>
      <p:ext uri="{BB962C8B-B14F-4D97-AF65-F5344CB8AC3E}">
        <p14:creationId xmlns:p14="http://schemas.microsoft.com/office/powerpoint/2010/main" val="14079088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989504" y="753169"/>
            <a:ext cx="10515600" cy="1051256"/>
          </a:xfrm>
        </p:spPr>
        <p:txBody>
          <a:bodyPr/>
          <a:lstStyle/>
          <a:p>
            <a:r>
              <a:rPr lang="en-US" u="sng" dirty="0"/>
              <a:t>V</a:t>
            </a:r>
            <a:r>
              <a:rPr lang="en-US" dirty="0"/>
              <a:t>alidate the Veteran’s Experience</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838200" y="618163"/>
            <a:ext cx="1151304" cy="1151304"/>
          </a:xfrm>
          <a:prstGeom prst="rect">
            <a:avLst/>
          </a:prstGeom>
        </p:spPr>
      </p:pic>
      <p:grpSp>
        <p:nvGrpSpPr>
          <p:cNvPr id="7" name="Group 6">
            <a:extLst>
              <a:ext uri="{FF2B5EF4-FFF2-40B4-BE49-F238E27FC236}">
                <a16:creationId xmlns:a16="http://schemas.microsoft.com/office/drawing/2014/main" id="{5A22ED4F-6A98-470B-AF5D-EC9B08EF7741}"/>
              </a:ext>
            </a:extLst>
          </p:cNvPr>
          <p:cNvGrpSpPr/>
          <p:nvPr/>
        </p:nvGrpSpPr>
        <p:grpSpPr>
          <a:xfrm>
            <a:off x="1741728" y="2594795"/>
            <a:ext cx="8708544" cy="1668410"/>
            <a:chOff x="185689" y="2063506"/>
            <a:chExt cx="8708544" cy="948433"/>
          </a:xfrm>
          <a:solidFill>
            <a:srgbClr val="00467F"/>
          </a:solidFill>
        </p:grpSpPr>
        <p:sp>
          <p:nvSpPr>
            <p:cNvPr id="8" name="Snip Single Corner Rectangle 3">
              <a:extLst>
                <a:ext uri="{FF2B5EF4-FFF2-40B4-BE49-F238E27FC236}">
                  <a16:creationId xmlns:a16="http://schemas.microsoft.com/office/drawing/2014/main" id="{DC0CFFD7-0279-415A-A323-4836C1511486}"/>
                </a:ext>
              </a:extLst>
            </p:cNvPr>
            <p:cNvSpPr/>
            <p:nvPr/>
          </p:nvSpPr>
          <p:spPr>
            <a:xfrm>
              <a:off x="185689" y="2063506"/>
              <a:ext cx="8708544" cy="948433"/>
            </a:xfrm>
            <a:prstGeom prst="snip1Rect">
              <a:avLst>
                <a:gd name="adj" fmla="val 0"/>
              </a:avLst>
            </a:prstGeom>
            <a:solidFill>
              <a:srgbClr val="003F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2549FCB-E66D-4F72-824B-D578674DEB98}"/>
                </a:ext>
              </a:extLst>
            </p:cNvPr>
            <p:cNvSpPr/>
            <p:nvPr/>
          </p:nvSpPr>
          <p:spPr>
            <a:xfrm>
              <a:off x="457201" y="2231542"/>
              <a:ext cx="8161866" cy="612361"/>
            </a:xfrm>
            <a:prstGeom prst="rect">
              <a:avLst/>
            </a:prstGeom>
            <a:solidFill>
              <a:srgbClr val="003F7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en-US" sz="3200" b="0" i="0" u="none" strike="noStrike" kern="1200" cap="none" spc="0" normalizeH="0" baseline="0" noProof="0" dirty="0">
                  <a:ln>
                    <a:noFill/>
                  </a:ln>
                  <a:solidFill>
                    <a:prstClr val="white"/>
                  </a:solidFill>
                  <a:effectLst/>
                  <a:uLnTx/>
                  <a:uFillTx/>
                  <a:latin typeface="Calibri" panose="020F0502020204030204" pitchFamily="34" charset="0"/>
                  <a:ea typeface="Arial" charset="0"/>
                  <a:cs typeface="Calibri" panose="020F0502020204030204" pitchFamily="34" charset="0"/>
                </a:rPr>
                <a:t>What did your partner do or say that was validating?</a:t>
              </a:r>
            </a:p>
          </p:txBody>
        </p:sp>
      </p:grpSp>
    </p:spTree>
    <p:extLst>
      <p:ext uri="{BB962C8B-B14F-4D97-AF65-F5344CB8AC3E}">
        <p14:creationId xmlns:p14="http://schemas.microsoft.com/office/powerpoint/2010/main" val="40629036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989504" y="753169"/>
            <a:ext cx="10515600" cy="1051256"/>
          </a:xfrm>
        </p:spPr>
        <p:txBody>
          <a:bodyPr>
            <a:normAutofit/>
          </a:bodyPr>
          <a:lstStyle/>
          <a:p>
            <a:r>
              <a:rPr lang="en-US" u="sng" dirty="0"/>
              <a:t>E</a:t>
            </a:r>
            <a:r>
              <a:rPr lang="en-US" dirty="0"/>
              <a:t>ncourage Treatment and </a:t>
            </a:r>
            <a:r>
              <a:rPr lang="en-US" u="sng" dirty="0"/>
              <a:t>E</a:t>
            </a:r>
            <a:r>
              <a:rPr lang="en-US" dirty="0"/>
              <a:t>xpedite Getting Help</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838200" y="618163"/>
            <a:ext cx="1151304" cy="1151304"/>
          </a:xfrm>
          <a:prstGeom prst="rect">
            <a:avLst/>
          </a:prstGeom>
        </p:spPr>
      </p:pic>
      <p:grpSp>
        <p:nvGrpSpPr>
          <p:cNvPr id="7" name="Group 6">
            <a:extLst>
              <a:ext uri="{FF2B5EF4-FFF2-40B4-BE49-F238E27FC236}">
                <a16:creationId xmlns:a16="http://schemas.microsoft.com/office/drawing/2014/main" id="{3AB3C6CB-A90C-42A1-8BEB-509B4AD1DAB4}"/>
              </a:ext>
            </a:extLst>
          </p:cNvPr>
          <p:cNvGrpSpPr/>
          <p:nvPr/>
        </p:nvGrpSpPr>
        <p:grpSpPr>
          <a:xfrm>
            <a:off x="1364343" y="2594795"/>
            <a:ext cx="8950173" cy="2252976"/>
            <a:chOff x="185689" y="2063506"/>
            <a:chExt cx="8708544" cy="948433"/>
          </a:xfrm>
          <a:solidFill>
            <a:srgbClr val="00467F"/>
          </a:solidFill>
        </p:grpSpPr>
        <p:sp>
          <p:nvSpPr>
            <p:cNvPr id="8" name="Snip Single Corner Rectangle 3">
              <a:extLst>
                <a:ext uri="{FF2B5EF4-FFF2-40B4-BE49-F238E27FC236}">
                  <a16:creationId xmlns:a16="http://schemas.microsoft.com/office/drawing/2014/main" id="{1DC10A0D-0A51-4211-936E-1FBCAB305C76}"/>
                </a:ext>
              </a:extLst>
            </p:cNvPr>
            <p:cNvSpPr/>
            <p:nvPr/>
          </p:nvSpPr>
          <p:spPr>
            <a:xfrm>
              <a:off x="185689" y="2063506"/>
              <a:ext cx="8708544" cy="948433"/>
            </a:xfrm>
            <a:prstGeom prst="snip1Rect">
              <a:avLst>
                <a:gd name="adj" fmla="val 0"/>
              </a:avLst>
            </a:prstGeom>
            <a:solidFill>
              <a:srgbClr val="003F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C2BD3FD-5380-43D7-AEB2-8FF45607A904}"/>
                </a:ext>
              </a:extLst>
            </p:cNvPr>
            <p:cNvSpPr/>
            <p:nvPr/>
          </p:nvSpPr>
          <p:spPr>
            <a:xfrm>
              <a:off x="457201" y="2207333"/>
              <a:ext cx="8161866" cy="660778"/>
            </a:xfrm>
            <a:prstGeom prst="rect">
              <a:avLst/>
            </a:prstGeom>
            <a:solidFill>
              <a:srgbClr val="003F7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en-US" sz="3200" b="0" i="0" u="none" strike="noStrike" kern="1200" cap="none" spc="0" normalizeH="0" baseline="0" noProof="0" dirty="0">
                  <a:ln>
                    <a:noFill/>
                  </a:ln>
                  <a:solidFill>
                    <a:prstClr val="white"/>
                  </a:solidFill>
                  <a:effectLst/>
                  <a:uLnTx/>
                  <a:uFillTx/>
                  <a:latin typeface="Calibri" panose="020F0502020204030204" pitchFamily="34" charset="0"/>
                  <a:ea typeface="Arial" charset="0"/>
                  <a:cs typeface="Calibri" panose="020F0502020204030204" pitchFamily="34" charset="0"/>
                </a:rPr>
                <a:t>What did you do to expedite getting help?</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en-US" sz="3200" b="0" i="0" u="none" strike="noStrike" kern="1200" cap="none" spc="0" normalizeH="0" baseline="0" noProof="0" dirty="0">
                  <a:ln>
                    <a:noFill/>
                  </a:ln>
                  <a:solidFill>
                    <a:prstClr val="white"/>
                  </a:solidFill>
                  <a:effectLst/>
                  <a:uLnTx/>
                  <a:uFillTx/>
                  <a:latin typeface="Calibri" panose="020F0502020204030204" pitchFamily="34" charset="0"/>
                  <a:ea typeface="Arial" charset="0"/>
                  <a:cs typeface="Calibri" panose="020F0502020204030204" pitchFamily="34" charset="0"/>
                </a:rPr>
                <a:t>How comfortable would you be                    recommending resources?</a:t>
              </a:r>
            </a:p>
          </p:txBody>
        </p:sp>
      </p:grpSp>
    </p:spTree>
    <p:extLst>
      <p:ext uri="{BB962C8B-B14F-4D97-AF65-F5344CB8AC3E}">
        <p14:creationId xmlns:p14="http://schemas.microsoft.com/office/powerpoint/2010/main" val="16141696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1F6D1-EDE1-49CB-8566-64330DDDDC7C}"/>
              </a:ext>
            </a:extLst>
          </p:cNvPr>
          <p:cNvSpPr>
            <a:spLocks noGrp="1"/>
          </p:cNvSpPr>
          <p:nvPr>
            <p:ph type="title"/>
          </p:nvPr>
        </p:nvSpPr>
        <p:spPr/>
        <p:txBody>
          <a:bodyPr>
            <a:normAutofit/>
          </a:bodyPr>
          <a:lstStyle/>
          <a:p>
            <a:r>
              <a:rPr lang="en-US" sz="4400" dirty="0"/>
              <a:t>Debrief</a:t>
            </a:r>
          </a:p>
        </p:txBody>
      </p:sp>
      <p:sp>
        <p:nvSpPr>
          <p:cNvPr id="3" name="Content Placeholder 2">
            <a:extLst>
              <a:ext uri="{FF2B5EF4-FFF2-40B4-BE49-F238E27FC236}">
                <a16:creationId xmlns:a16="http://schemas.microsoft.com/office/drawing/2014/main" id="{DEC0ECDB-EF57-4954-83D8-0D9F327A015B}"/>
              </a:ext>
            </a:extLst>
          </p:cNvPr>
          <p:cNvSpPr>
            <a:spLocks noGrp="1"/>
          </p:cNvSpPr>
          <p:nvPr>
            <p:ph idx="1"/>
          </p:nvPr>
        </p:nvSpPr>
        <p:spPr/>
        <p:txBody>
          <a:bodyPr>
            <a:normAutofit/>
          </a:bodyPr>
          <a:lstStyle/>
          <a:p>
            <a:r>
              <a:rPr lang="en-US" sz="4000" dirty="0"/>
              <a:t>Thought, feelings, or questions about the exercise?</a:t>
            </a:r>
          </a:p>
        </p:txBody>
      </p:sp>
      <p:sp>
        <p:nvSpPr>
          <p:cNvPr id="4" name="Slide Number Placeholder 3">
            <a:extLst>
              <a:ext uri="{FF2B5EF4-FFF2-40B4-BE49-F238E27FC236}">
                <a16:creationId xmlns:a16="http://schemas.microsoft.com/office/drawing/2014/main" id="{64F02E11-F85C-48CE-8E8A-1A9CE6557B3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299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36869B-AE64-40AD-A4B4-3EEA255E3CBB}"/>
              </a:ext>
            </a:extLst>
          </p:cNvPr>
          <p:cNvSpPr>
            <a:spLocks noGrp="1"/>
          </p:cNvSpPr>
          <p:nvPr>
            <p:ph type="title"/>
          </p:nvPr>
        </p:nvSpPr>
        <p:spPr>
          <a:xfrm>
            <a:off x="808405" y="3336392"/>
            <a:ext cx="7843227" cy="776068"/>
          </a:xfrm>
        </p:spPr>
        <p:txBody>
          <a:bodyPr>
            <a:normAutofit fontScale="90000"/>
          </a:bodyPr>
          <a:lstStyle/>
          <a:p>
            <a:r>
              <a:rPr lang="en-US"/>
              <a:t>Suicide Prevention 2.0</a:t>
            </a:r>
            <a:br>
              <a:rPr lang="en-US"/>
            </a:br>
            <a:r>
              <a:rPr lang="en-US"/>
              <a:t>Public Health Strategy</a:t>
            </a:r>
            <a:endParaRPr lang="en-US">
              <a:cs typeface="Calibri"/>
            </a:endParaRPr>
          </a:p>
        </p:txBody>
      </p:sp>
      <p:sp>
        <p:nvSpPr>
          <p:cNvPr id="4" name="Slide Number Placeholder 3">
            <a:extLst>
              <a:ext uri="{FF2B5EF4-FFF2-40B4-BE49-F238E27FC236}">
                <a16:creationId xmlns:a16="http://schemas.microsoft.com/office/drawing/2014/main" id="{19B7640E-EFA6-4786-97D9-6AC993EEDC3A}"/>
              </a:ext>
            </a:extLst>
          </p:cNvPr>
          <p:cNvSpPr>
            <a:spLocks noGrp="1"/>
          </p:cNvSpPr>
          <p:nvPr>
            <p:ph type="sldNum" sz="quarter" idx="12"/>
          </p:nvPr>
        </p:nvSpPr>
        <p:spPr/>
        <p:txBody>
          <a:bodyPr/>
          <a:lstStyle/>
          <a:p>
            <a:fld id="{ACD12D91-5F71-FE4F-A594-B9667DC21877}" type="slidenum">
              <a:rPr lang="en-US" smtClean="0"/>
              <a:t>46</a:t>
            </a:fld>
            <a:endParaRPr lang="en-US"/>
          </a:p>
        </p:txBody>
      </p:sp>
    </p:spTree>
    <p:extLst>
      <p:ext uri="{BB962C8B-B14F-4D97-AF65-F5344CB8AC3E}">
        <p14:creationId xmlns:p14="http://schemas.microsoft.com/office/powerpoint/2010/main" val="34049977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97E3B5-9D9D-1247-8C21-630FAD5D64F8}"/>
              </a:ext>
            </a:extLst>
          </p:cNvPr>
          <p:cNvSpPr>
            <a:spLocks noGrp="1"/>
          </p:cNvSpPr>
          <p:nvPr>
            <p:ph type="title"/>
          </p:nvPr>
        </p:nvSpPr>
        <p:spPr/>
        <p:txBody>
          <a:bodyPr/>
          <a:lstStyle/>
          <a:p>
            <a:r>
              <a:rPr lang="en-US"/>
              <a:t>Public Health Strategy</a:t>
            </a:r>
          </a:p>
        </p:txBody>
      </p:sp>
      <p:pic>
        <p:nvPicPr>
          <p:cNvPr id="8" name="Content Placeholder 7">
            <a:extLst>
              <a:ext uri="{FF2B5EF4-FFF2-40B4-BE49-F238E27FC236}">
                <a16:creationId xmlns:a16="http://schemas.microsoft.com/office/drawing/2014/main" id="{7EEB2875-A384-4246-B3EE-E9141927113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637141"/>
            <a:ext cx="10515600" cy="3241882"/>
          </a:xfrm>
        </p:spPr>
      </p:pic>
      <p:sp>
        <p:nvSpPr>
          <p:cNvPr id="3" name="Slide Number Placeholder 2">
            <a:extLst>
              <a:ext uri="{FF2B5EF4-FFF2-40B4-BE49-F238E27FC236}">
                <a16:creationId xmlns:a16="http://schemas.microsoft.com/office/drawing/2014/main" id="{786F9558-9BC1-784A-B293-212160AE4983}"/>
              </a:ext>
            </a:extLst>
          </p:cNvPr>
          <p:cNvSpPr>
            <a:spLocks noGrp="1"/>
          </p:cNvSpPr>
          <p:nvPr>
            <p:ph type="sldNum" sz="quarter" idx="12"/>
          </p:nvPr>
        </p:nvSpPr>
        <p:spPr/>
        <p:txBody>
          <a:bodyPr/>
          <a:lstStyle/>
          <a:p>
            <a:fld id="{ACD12D91-5F71-FE4F-A594-B9667DC21877}" type="slidenum">
              <a:rPr lang="en-US" smtClean="0"/>
              <a:t>47</a:t>
            </a:fld>
            <a:endParaRPr lang="en-US"/>
          </a:p>
        </p:txBody>
      </p:sp>
      <p:sp>
        <p:nvSpPr>
          <p:cNvPr id="9" name="TextBox 8">
            <a:extLst>
              <a:ext uri="{FF2B5EF4-FFF2-40B4-BE49-F238E27FC236}">
                <a16:creationId xmlns:a16="http://schemas.microsoft.com/office/drawing/2014/main" id="{62DF35BD-2759-0349-9502-2EAFBE2C1346}"/>
              </a:ext>
            </a:extLst>
          </p:cNvPr>
          <p:cNvSpPr txBox="1"/>
          <p:nvPr/>
        </p:nvSpPr>
        <p:spPr>
          <a:xfrm>
            <a:off x="1133475" y="4881246"/>
            <a:ext cx="9925050" cy="1477328"/>
          </a:xfrm>
          <a:prstGeom prst="rect">
            <a:avLst/>
          </a:prstGeom>
          <a:noFill/>
        </p:spPr>
        <p:txBody>
          <a:bodyPr wrap="square" rtlCol="0">
            <a:spAutoFit/>
          </a:bodyPr>
          <a:lstStyle/>
          <a:p>
            <a:pPr algn="ctr"/>
            <a:r>
              <a:rPr lang="en-US"/>
              <a:t>VA's public health strategy combines partnerships with communities to implement tailored, local prevention plans while also focusing on evidence based clinical strategies for intervention.  Our approach focuses on both what we can do now, in the short term, and over the long term, to implement VA’s </a:t>
            </a:r>
            <a:r>
              <a:rPr lang="en-US" u="sng">
                <a:hlinkClick r:id="rId4"/>
              </a:rPr>
              <a:t>National Strategy for Preventing Veteran Suicide</a:t>
            </a:r>
            <a:r>
              <a:rPr lang="en-US"/>
              <a:t>. </a:t>
            </a:r>
          </a:p>
          <a:p>
            <a:endParaRPr lang="en-US"/>
          </a:p>
        </p:txBody>
      </p:sp>
    </p:spTree>
    <p:extLst>
      <p:ext uri="{BB962C8B-B14F-4D97-AF65-F5344CB8AC3E}">
        <p14:creationId xmlns:p14="http://schemas.microsoft.com/office/powerpoint/2010/main" val="10270595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D2CBA-3D52-1541-B43D-5CD7DC40A944}"/>
              </a:ext>
            </a:extLst>
          </p:cNvPr>
          <p:cNvSpPr>
            <a:spLocks noGrp="1"/>
          </p:cNvSpPr>
          <p:nvPr>
            <p:ph type="title"/>
          </p:nvPr>
        </p:nvSpPr>
        <p:spPr/>
        <p:txBody>
          <a:bodyPr/>
          <a:lstStyle/>
          <a:p>
            <a:r>
              <a:rPr lang="en-US" dirty="0"/>
              <a:t>Suicide Prevention is Everyone’s Business</a:t>
            </a:r>
          </a:p>
        </p:txBody>
      </p:sp>
      <p:sp>
        <p:nvSpPr>
          <p:cNvPr id="4" name="Slide Number Placeholder 3">
            <a:extLst>
              <a:ext uri="{FF2B5EF4-FFF2-40B4-BE49-F238E27FC236}">
                <a16:creationId xmlns:a16="http://schemas.microsoft.com/office/drawing/2014/main" id="{D752FF8D-2D2A-3E4F-B5CC-BF57D436B91E}"/>
              </a:ext>
            </a:extLst>
          </p:cNvPr>
          <p:cNvSpPr>
            <a:spLocks noGrp="1"/>
          </p:cNvSpPr>
          <p:nvPr>
            <p:ph type="sldNum" sz="quarter" idx="12"/>
          </p:nvPr>
        </p:nvSpPr>
        <p:spPr/>
        <p:txBody>
          <a:bodyPr/>
          <a:lstStyle/>
          <a:p>
            <a:fld id="{ACD12D91-5F71-FE4F-A594-B9667DC21877}" type="slidenum">
              <a:rPr lang="en-US" smtClean="0"/>
              <a:t>48</a:t>
            </a:fld>
            <a:endParaRPr lang="en-US"/>
          </a:p>
        </p:txBody>
      </p:sp>
      <p:pic>
        <p:nvPicPr>
          <p:cNvPr id="6" name="Picture 5">
            <a:extLst>
              <a:ext uri="{FF2B5EF4-FFF2-40B4-BE49-F238E27FC236}">
                <a16:creationId xmlns:a16="http://schemas.microsoft.com/office/drawing/2014/main" id="{296CE1BC-710C-4E8C-8104-133FEB2CD0AA}"/>
              </a:ext>
            </a:extLst>
          </p:cNvPr>
          <p:cNvPicPr>
            <a:picLocks noChangeAspect="1"/>
          </p:cNvPicPr>
          <p:nvPr/>
        </p:nvPicPr>
        <p:blipFill>
          <a:blip r:embed="rId3"/>
          <a:stretch>
            <a:fillRect/>
          </a:stretch>
        </p:blipFill>
        <p:spPr>
          <a:xfrm>
            <a:off x="1859844" y="2060221"/>
            <a:ext cx="5729111" cy="3469569"/>
          </a:xfrm>
          <a:prstGeom prst="rect">
            <a:avLst/>
          </a:prstGeom>
        </p:spPr>
      </p:pic>
    </p:spTree>
    <p:extLst>
      <p:ext uri="{BB962C8B-B14F-4D97-AF65-F5344CB8AC3E}">
        <p14:creationId xmlns:p14="http://schemas.microsoft.com/office/powerpoint/2010/main" val="32331341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FC982-0881-41A0-8B8E-AAABBA0F88BB}"/>
              </a:ext>
            </a:extLst>
          </p:cNvPr>
          <p:cNvSpPr>
            <a:spLocks noGrp="1"/>
          </p:cNvSpPr>
          <p:nvPr>
            <p:ph type="title"/>
          </p:nvPr>
        </p:nvSpPr>
        <p:spPr/>
        <p:txBody>
          <a:bodyPr/>
          <a:lstStyle/>
          <a:p>
            <a:r>
              <a:rPr lang="en-US" dirty="0"/>
              <a:t>Resources</a:t>
            </a:r>
          </a:p>
        </p:txBody>
      </p:sp>
      <p:sp>
        <p:nvSpPr>
          <p:cNvPr id="3" name="Slide Number Placeholder 2">
            <a:extLst>
              <a:ext uri="{FF2B5EF4-FFF2-40B4-BE49-F238E27FC236}">
                <a16:creationId xmlns:a16="http://schemas.microsoft.com/office/drawing/2014/main" id="{703043A9-6B8E-4573-BCD8-A71804D0F70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525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DF9FD-3BA7-455F-A29C-E109204D973A}"/>
              </a:ext>
            </a:extLst>
          </p:cNvPr>
          <p:cNvSpPr>
            <a:spLocks noGrp="1"/>
          </p:cNvSpPr>
          <p:nvPr>
            <p:ph type="title"/>
          </p:nvPr>
        </p:nvSpPr>
        <p:spPr/>
        <p:txBody>
          <a:bodyPr/>
          <a:lstStyle/>
          <a:p>
            <a:r>
              <a:rPr lang="en-US" dirty="0"/>
              <a:t>Take a moment to consider:</a:t>
            </a:r>
          </a:p>
        </p:txBody>
      </p:sp>
      <p:sp>
        <p:nvSpPr>
          <p:cNvPr id="3" name="Content Placeholder 2">
            <a:extLst>
              <a:ext uri="{FF2B5EF4-FFF2-40B4-BE49-F238E27FC236}">
                <a16:creationId xmlns:a16="http://schemas.microsoft.com/office/drawing/2014/main" id="{834E919F-C1FE-4BAB-938C-AE98CD930762}"/>
              </a:ext>
            </a:extLst>
          </p:cNvPr>
          <p:cNvSpPr>
            <a:spLocks noGrp="1"/>
          </p:cNvSpPr>
          <p:nvPr>
            <p:ph idx="1"/>
          </p:nvPr>
        </p:nvSpPr>
        <p:spPr>
          <a:xfrm>
            <a:off x="992459" y="2230243"/>
            <a:ext cx="3501482" cy="3539821"/>
          </a:xfrm>
        </p:spPr>
        <p:txBody>
          <a:bodyPr>
            <a:normAutofit/>
          </a:bodyPr>
          <a:lstStyle/>
          <a:p>
            <a:pPr marL="0" lvl="0" indent="0">
              <a:buNone/>
            </a:pPr>
            <a:r>
              <a:rPr lang="en-US" sz="2800" dirty="0"/>
              <a:t>What are your biggest questions around suicide and talking to people in crisis?</a:t>
            </a:r>
          </a:p>
        </p:txBody>
      </p:sp>
      <p:sp>
        <p:nvSpPr>
          <p:cNvPr id="4" name="Slide Number Placeholder 3">
            <a:extLst>
              <a:ext uri="{FF2B5EF4-FFF2-40B4-BE49-F238E27FC236}">
                <a16:creationId xmlns:a16="http://schemas.microsoft.com/office/drawing/2014/main" id="{BE0AAB75-80CF-4896-9EE9-1542FA9AE19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Graphic 5" descr="Badge Question Mark with solid fill">
            <a:extLst>
              <a:ext uri="{FF2B5EF4-FFF2-40B4-BE49-F238E27FC236}">
                <a16:creationId xmlns:a16="http://schemas.microsoft.com/office/drawing/2014/main" id="{FB3DAA16-C613-402C-AB9B-926BECB4A0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48169" y="759733"/>
            <a:ext cx="5010331" cy="5010331"/>
          </a:xfrm>
          <a:prstGeom prst="rect">
            <a:avLst/>
          </a:prstGeom>
        </p:spPr>
      </p:pic>
    </p:spTree>
    <p:extLst>
      <p:ext uri="{BB962C8B-B14F-4D97-AF65-F5344CB8AC3E}">
        <p14:creationId xmlns:p14="http://schemas.microsoft.com/office/powerpoint/2010/main" val="12333219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62590-61BC-7F4A-A9DA-6689AF55033A}"/>
              </a:ext>
            </a:extLst>
          </p:cNvPr>
          <p:cNvSpPr>
            <a:spLocks noGrp="1"/>
          </p:cNvSpPr>
          <p:nvPr>
            <p:ph type="title"/>
          </p:nvPr>
        </p:nvSpPr>
        <p:spPr/>
        <p:txBody>
          <a:bodyPr/>
          <a:lstStyle/>
          <a:p>
            <a:r>
              <a:rPr lang="en-US"/>
              <a:t>Free, Confidential Support 24/7/365</a:t>
            </a:r>
          </a:p>
        </p:txBody>
      </p:sp>
      <p:sp>
        <p:nvSpPr>
          <p:cNvPr id="4" name="Slide Number Placeholder 3">
            <a:extLst>
              <a:ext uri="{FF2B5EF4-FFF2-40B4-BE49-F238E27FC236}">
                <a16:creationId xmlns:a16="http://schemas.microsoft.com/office/drawing/2014/main" id="{9FF27F5C-B196-0C44-8224-353D5DAA3A40}"/>
              </a:ext>
            </a:extLst>
          </p:cNvPr>
          <p:cNvSpPr>
            <a:spLocks noGrp="1"/>
          </p:cNvSpPr>
          <p:nvPr>
            <p:ph type="sldNum" sz="quarter" idx="12"/>
          </p:nvPr>
        </p:nvSpPr>
        <p:spPr/>
        <p:txBody>
          <a:bodyPr/>
          <a:lstStyle/>
          <a:p>
            <a:pPr lvl="0"/>
            <a:fld id="{ACD12D91-5F71-FE4F-A594-B9667DC21877}" type="slidenum">
              <a:rPr lang="en-US" noProof="0" smtClean="0"/>
              <a:pPr lvl="0"/>
              <a:t>50</a:t>
            </a:fld>
            <a:endParaRPr lang="en-US" noProof="0"/>
          </a:p>
        </p:txBody>
      </p:sp>
      <p:pic>
        <p:nvPicPr>
          <p:cNvPr id="9" name="Picture 8" descr="A picture containing table&#10;&#10;Description automatically generated">
            <a:extLst>
              <a:ext uri="{FF2B5EF4-FFF2-40B4-BE49-F238E27FC236}">
                <a16:creationId xmlns:a16="http://schemas.microsoft.com/office/drawing/2014/main" id="{470280AA-000D-4D69-902A-86B9D87003D4}"/>
              </a:ext>
            </a:extLst>
          </p:cNvPr>
          <p:cNvPicPr>
            <a:picLocks noChangeAspect="1"/>
          </p:cNvPicPr>
          <p:nvPr/>
        </p:nvPicPr>
        <p:blipFill rotWithShape="1">
          <a:blip r:embed="rId3"/>
          <a:srcRect l="8828" t="33005" r="8546" b="29548"/>
          <a:stretch/>
        </p:blipFill>
        <p:spPr>
          <a:xfrm>
            <a:off x="2430904" y="1677570"/>
            <a:ext cx="7330190" cy="2568141"/>
          </a:xfrm>
          <a:prstGeom prst="rect">
            <a:avLst/>
          </a:prstGeom>
        </p:spPr>
      </p:pic>
      <p:sp>
        <p:nvSpPr>
          <p:cNvPr id="16" name="Content Placeholder 2">
            <a:extLst>
              <a:ext uri="{FF2B5EF4-FFF2-40B4-BE49-F238E27FC236}">
                <a16:creationId xmlns:a16="http://schemas.microsoft.com/office/drawing/2014/main" id="{69EFF2D0-B558-4A3C-8ADB-D82D196EBAE7}"/>
              </a:ext>
            </a:extLst>
          </p:cNvPr>
          <p:cNvSpPr txBox="1">
            <a:spLocks/>
          </p:cNvSpPr>
          <p:nvPr/>
        </p:nvSpPr>
        <p:spPr>
          <a:xfrm>
            <a:off x="3298528" y="4846645"/>
            <a:ext cx="5594941" cy="1169582"/>
          </a:xfrm>
          <a:prstGeom prst="rect">
            <a:avLst/>
          </a:prstGeom>
        </p:spPr>
        <p:txBody>
          <a:bodyPr vert="horz" lIns="91440" tIns="45720" rIns="91440" bIns="45720" numCol="2" rtlCol="0">
            <a:normAutofit fontScale="92500"/>
          </a:bodyPr>
          <a:lstStyle>
            <a:lvl1pPr marL="228600" indent="-228600" algn="l" defTabSz="914400" rtl="0" eaLnBrk="1" latinLnBrk="0" hangingPunct="1">
              <a:lnSpc>
                <a:spcPct val="90000"/>
              </a:lnSpc>
              <a:spcBef>
                <a:spcPts val="1000"/>
              </a:spcBef>
              <a:buClr>
                <a:srgbClr val="0194D3"/>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0194D3"/>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0194D3"/>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194D3"/>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0194D3"/>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706"/>
              </a:spcBef>
            </a:pPr>
            <a:r>
              <a:rPr lang="en-US" sz="2800"/>
              <a:t>Veterans</a:t>
            </a:r>
          </a:p>
          <a:p>
            <a:pPr>
              <a:spcBef>
                <a:spcPts val="1706"/>
              </a:spcBef>
            </a:pPr>
            <a:r>
              <a:rPr lang="en-US" sz="2800"/>
              <a:t>Service members</a:t>
            </a:r>
          </a:p>
          <a:p>
            <a:pPr>
              <a:spcBef>
                <a:spcPts val="1706"/>
              </a:spcBef>
            </a:pPr>
            <a:r>
              <a:rPr lang="en-US" sz="2800"/>
              <a:t>Family members</a:t>
            </a:r>
          </a:p>
          <a:p>
            <a:pPr>
              <a:spcBef>
                <a:spcPts val="1706"/>
              </a:spcBef>
            </a:pPr>
            <a:r>
              <a:rPr lang="en-US" sz="2800"/>
              <a:t>Friends</a:t>
            </a:r>
          </a:p>
        </p:txBody>
      </p:sp>
    </p:spTree>
    <p:extLst>
      <p:ext uri="{BB962C8B-B14F-4D97-AF65-F5344CB8AC3E}">
        <p14:creationId xmlns:p14="http://schemas.microsoft.com/office/powerpoint/2010/main" val="8178502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3E25298D-BD1D-4B69-9B41-CDD85B90EDFC}"/>
              </a:ext>
            </a:extLst>
          </p:cNvPr>
          <p:cNvPicPr>
            <a:picLocks noChangeAspect="1"/>
          </p:cNvPicPr>
          <p:nvPr/>
        </p:nvPicPr>
        <p:blipFill rotWithShape="1">
          <a:blip r:embed="rId3"/>
          <a:srcRect t="14165" b="4633"/>
          <a:stretch/>
        </p:blipFill>
        <p:spPr>
          <a:xfrm>
            <a:off x="838198" y="632509"/>
            <a:ext cx="10515602" cy="5592982"/>
          </a:xfrm>
          <a:prstGeom prst="rect">
            <a:avLst/>
          </a:prstGeom>
        </p:spPr>
      </p:pic>
      <p:sp>
        <p:nvSpPr>
          <p:cNvPr id="4" name="Slide Number Placeholder 3">
            <a:extLst>
              <a:ext uri="{FF2B5EF4-FFF2-40B4-BE49-F238E27FC236}">
                <a16:creationId xmlns:a16="http://schemas.microsoft.com/office/drawing/2014/main" id="{8061BF3D-8075-4328-B08E-0BE41D57C51B}"/>
              </a:ext>
            </a:extLst>
          </p:cNvPr>
          <p:cNvSpPr>
            <a:spLocks noGrp="1"/>
          </p:cNvSpPr>
          <p:nvPr>
            <p:ph type="sldNum" sz="quarter" idx="12"/>
          </p:nvPr>
        </p:nvSpPr>
        <p:spPr>
          <a:xfrm>
            <a:off x="8610600" y="6356350"/>
            <a:ext cx="2743200" cy="365125"/>
          </a:xfrm>
        </p:spPr>
        <p:txBody>
          <a:bodyPr>
            <a:normAutofit/>
          </a:bodyPr>
          <a:lstStyle/>
          <a:p>
            <a:pPr>
              <a:spcAft>
                <a:spcPts val="600"/>
              </a:spcAft>
            </a:pPr>
            <a:fld id="{ACD12D91-5F71-FE4F-A594-B9667DC21877}" type="slidenum">
              <a:rPr lang="en-US"/>
              <a:pPr>
                <a:spcAft>
                  <a:spcPts val="600"/>
                </a:spcAft>
              </a:pPr>
              <a:t>51</a:t>
            </a:fld>
            <a:endParaRPr lang="en-US"/>
          </a:p>
        </p:txBody>
      </p:sp>
    </p:spTree>
    <p:extLst>
      <p:ext uri="{BB962C8B-B14F-4D97-AF65-F5344CB8AC3E}">
        <p14:creationId xmlns:p14="http://schemas.microsoft.com/office/powerpoint/2010/main" val="23126082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ET-210 SPC Role Graphic (sm)1.8.jpg">
            <a:extLst>
              <a:ext uri="{FF2B5EF4-FFF2-40B4-BE49-F238E27FC236}">
                <a16:creationId xmlns:a16="http://schemas.microsoft.com/office/drawing/2014/main" id="{B31C420B-15C5-5A45-9ED8-3D35AC7AB02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4886"/>
          <a:stretch/>
        </p:blipFill>
        <p:spPr>
          <a:xfrm>
            <a:off x="2885961" y="1922408"/>
            <a:ext cx="6413074" cy="3936716"/>
          </a:xfrm>
          <a:prstGeom prst="rect">
            <a:avLst/>
          </a:prstGeom>
        </p:spPr>
      </p:pic>
      <p:sp>
        <p:nvSpPr>
          <p:cNvPr id="5" name="Title 4">
            <a:extLst>
              <a:ext uri="{FF2B5EF4-FFF2-40B4-BE49-F238E27FC236}">
                <a16:creationId xmlns:a16="http://schemas.microsoft.com/office/drawing/2014/main" id="{7713C6D3-4685-6E49-AAC8-638D4931FD3A}"/>
              </a:ext>
            </a:extLst>
          </p:cNvPr>
          <p:cNvSpPr>
            <a:spLocks noGrp="1"/>
          </p:cNvSpPr>
          <p:nvPr>
            <p:ph type="title"/>
          </p:nvPr>
        </p:nvSpPr>
        <p:spPr/>
        <p:txBody>
          <a:bodyPr>
            <a:normAutofit/>
          </a:bodyPr>
          <a:lstStyle/>
          <a:p>
            <a:r>
              <a:rPr lang="en-US" dirty="0"/>
              <a:t>Find a Local VA SPC at </a:t>
            </a:r>
            <a:r>
              <a:rPr lang="en-US" dirty="0" err="1"/>
              <a:t>VeteransCrisisLine.net</a:t>
            </a:r>
            <a:r>
              <a:rPr lang="en-US" dirty="0"/>
              <a:t>/</a:t>
            </a:r>
            <a:r>
              <a:rPr lang="en-US" dirty="0" err="1"/>
              <a:t>ResourceLocator</a:t>
            </a:r>
            <a:endParaRPr lang="en-US" dirty="0"/>
          </a:p>
        </p:txBody>
      </p:sp>
      <p:sp>
        <p:nvSpPr>
          <p:cNvPr id="4" name="Slide Number Placeholder 3">
            <a:extLst>
              <a:ext uri="{FF2B5EF4-FFF2-40B4-BE49-F238E27FC236}">
                <a16:creationId xmlns:a16="http://schemas.microsoft.com/office/drawing/2014/main" id="{0AC9C758-CF58-9042-879D-31CC1D4797A1}"/>
              </a:ext>
            </a:extLst>
          </p:cNvPr>
          <p:cNvSpPr>
            <a:spLocks noGrp="1"/>
          </p:cNvSpPr>
          <p:nvPr>
            <p:ph type="sldNum" sz="quarter" idx="12"/>
          </p:nvPr>
        </p:nvSpPr>
        <p:spPr/>
        <p:txBody>
          <a:bodyPr/>
          <a:lstStyle/>
          <a:p>
            <a:fld id="{ACD12D91-5F71-FE4F-A594-B9667DC21877}" type="slidenum">
              <a:rPr lang="en-US" smtClean="0"/>
              <a:t>52</a:t>
            </a:fld>
            <a:endParaRPr lang="en-US"/>
          </a:p>
        </p:txBody>
      </p:sp>
      <p:sp>
        <p:nvSpPr>
          <p:cNvPr id="9" name="TextBox 8">
            <a:extLst>
              <a:ext uri="{FF2B5EF4-FFF2-40B4-BE49-F238E27FC236}">
                <a16:creationId xmlns:a16="http://schemas.microsoft.com/office/drawing/2014/main" id="{D6B1B8CA-DF55-0D45-8FAF-D70AD628F310}"/>
              </a:ext>
            </a:extLst>
          </p:cNvPr>
          <p:cNvSpPr txBox="1"/>
          <p:nvPr/>
        </p:nvSpPr>
        <p:spPr>
          <a:xfrm>
            <a:off x="3555414" y="1558977"/>
            <a:ext cx="5074171" cy="430887"/>
          </a:xfrm>
          <a:prstGeom prst="rect">
            <a:avLst/>
          </a:prstGeom>
          <a:noFill/>
        </p:spPr>
        <p:txBody>
          <a:bodyPr wrap="square" rtlCol="0">
            <a:spAutoFit/>
          </a:bodyPr>
          <a:lstStyle/>
          <a:p>
            <a:pPr algn="ctr"/>
            <a:r>
              <a:rPr lang="en-US" sz="2200" b="1" dirty="0"/>
              <a:t>More than 400 SPCs nationwide.</a:t>
            </a:r>
          </a:p>
        </p:txBody>
      </p:sp>
    </p:spTree>
    <p:extLst>
      <p:ext uri="{BB962C8B-B14F-4D97-AF65-F5344CB8AC3E}">
        <p14:creationId xmlns:p14="http://schemas.microsoft.com/office/powerpoint/2010/main" val="854687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FE0AA-05EC-9D4F-8503-F430B5C937C4}"/>
              </a:ext>
            </a:extLst>
          </p:cNvPr>
          <p:cNvSpPr>
            <a:spLocks noGrp="1"/>
          </p:cNvSpPr>
          <p:nvPr>
            <p:ph type="title"/>
          </p:nvPr>
        </p:nvSpPr>
        <p:spPr/>
        <p:txBody>
          <a:bodyPr/>
          <a:lstStyle/>
          <a:p>
            <a:r>
              <a:rPr lang="en-US" dirty="0" err="1"/>
              <a:t>VeteransCrisisLine.net</a:t>
            </a:r>
            <a:r>
              <a:rPr lang="en-US" dirty="0"/>
              <a:t>/</a:t>
            </a:r>
            <a:r>
              <a:rPr lang="en-US" dirty="0" err="1"/>
              <a:t>ResourceLocator</a:t>
            </a:r>
            <a:endParaRPr lang="en-US" dirty="0"/>
          </a:p>
        </p:txBody>
      </p:sp>
      <p:sp>
        <p:nvSpPr>
          <p:cNvPr id="4" name="Slide Number Placeholder 3">
            <a:extLst>
              <a:ext uri="{FF2B5EF4-FFF2-40B4-BE49-F238E27FC236}">
                <a16:creationId xmlns:a16="http://schemas.microsoft.com/office/drawing/2014/main" id="{7F53AEE9-0404-BA46-AAFA-C14E6DB4DC56}"/>
              </a:ext>
            </a:extLst>
          </p:cNvPr>
          <p:cNvSpPr>
            <a:spLocks noGrp="1"/>
          </p:cNvSpPr>
          <p:nvPr>
            <p:ph type="sldNum" sz="quarter" idx="12"/>
          </p:nvPr>
        </p:nvSpPr>
        <p:spPr/>
        <p:txBody>
          <a:bodyPr/>
          <a:lstStyle/>
          <a:p>
            <a:fld id="{ACD12D91-5F71-FE4F-A594-B9667DC21877}" type="slidenum">
              <a:rPr lang="en-US" smtClean="0"/>
              <a:t>53</a:t>
            </a:fld>
            <a:endParaRPr lang="en-US"/>
          </a:p>
        </p:txBody>
      </p:sp>
      <p:pic>
        <p:nvPicPr>
          <p:cNvPr id="5" name="Picture 4" descr="Resources Locator screenshot 8.5.15.tiff">
            <a:extLst>
              <a:ext uri="{FF2B5EF4-FFF2-40B4-BE49-F238E27FC236}">
                <a16:creationId xmlns:a16="http://schemas.microsoft.com/office/drawing/2014/main" id="{F586CC56-E863-CE45-A795-34AE4C7FCC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71229" y="1550304"/>
            <a:ext cx="3149474" cy="4273295"/>
          </a:xfrm>
          <a:prstGeom prst="rect">
            <a:avLst/>
          </a:prstGeom>
          <a:ln>
            <a:solidFill>
              <a:srgbClr val="000000"/>
            </a:solidFill>
          </a:ln>
        </p:spPr>
      </p:pic>
      <p:sp>
        <p:nvSpPr>
          <p:cNvPr id="6" name="Right Arrow 6">
            <a:extLst>
              <a:ext uri="{FF2B5EF4-FFF2-40B4-BE49-F238E27FC236}">
                <a16:creationId xmlns:a16="http://schemas.microsoft.com/office/drawing/2014/main" id="{090171A7-A0E6-2C41-9311-766139EAE384}"/>
              </a:ext>
            </a:extLst>
          </p:cNvPr>
          <p:cNvSpPr/>
          <p:nvPr/>
        </p:nvSpPr>
        <p:spPr>
          <a:xfrm>
            <a:off x="5889118" y="2480652"/>
            <a:ext cx="583072" cy="269547"/>
          </a:xfrm>
          <a:prstGeom prst="rightArrow">
            <a:avLst/>
          </a:prstGeom>
          <a:solidFill>
            <a:srgbClr val="0737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Resource Locator Results 8.5.15.tiff">
            <a:extLst>
              <a:ext uri="{FF2B5EF4-FFF2-40B4-BE49-F238E27FC236}">
                <a16:creationId xmlns:a16="http://schemas.microsoft.com/office/drawing/2014/main" id="{6685BF21-1005-A540-9C56-A17014DFAF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46791" y="1512276"/>
            <a:ext cx="2638179" cy="3416794"/>
          </a:xfrm>
          <a:prstGeom prst="rect">
            <a:avLst/>
          </a:prstGeom>
          <a:ln>
            <a:solidFill>
              <a:srgbClr val="000000"/>
            </a:solidFill>
          </a:ln>
        </p:spPr>
      </p:pic>
      <p:pic>
        <p:nvPicPr>
          <p:cNvPr id="8" name="Picture 7" descr="TM headshot .JPG">
            <a:extLst>
              <a:ext uri="{FF2B5EF4-FFF2-40B4-BE49-F238E27FC236}">
                <a16:creationId xmlns:a16="http://schemas.microsoft.com/office/drawing/2014/main" id="{5973573F-BB08-4744-BEF4-85B2AEDF0E13}"/>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a:ext>
            </a:extLst>
          </a:blip>
          <a:srcRect/>
          <a:stretch/>
        </p:blipFill>
        <p:spPr>
          <a:xfrm rot="5903982">
            <a:off x="8357383" y="4593318"/>
            <a:ext cx="1267555" cy="873087"/>
          </a:xfrm>
          <a:prstGeom prst="rect">
            <a:avLst/>
          </a:prstGeom>
          <a:ln>
            <a:solidFill>
              <a:srgbClr val="000000"/>
            </a:solidFill>
          </a:ln>
        </p:spPr>
      </p:pic>
    </p:spTree>
    <p:extLst>
      <p:ext uri="{BB962C8B-B14F-4D97-AF65-F5344CB8AC3E}">
        <p14:creationId xmlns:p14="http://schemas.microsoft.com/office/powerpoint/2010/main" val="11794159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FBB279-C68F-4147-9927-9B3BB192A19C}"/>
              </a:ext>
            </a:extLst>
          </p:cNvPr>
          <p:cNvSpPr>
            <a:spLocks noGrp="1"/>
          </p:cNvSpPr>
          <p:nvPr>
            <p:ph type="sldNum" sz="quarter" idx="12"/>
          </p:nvPr>
        </p:nvSpPr>
        <p:spPr/>
        <p:txBody>
          <a:bodyPr/>
          <a:lstStyle/>
          <a:p>
            <a:fld id="{ACD12D91-5F71-FE4F-A594-B9667DC21877}" type="slidenum">
              <a:rPr lang="en-US" smtClean="0"/>
              <a:t>54</a:t>
            </a:fld>
            <a:endParaRPr lang="en-US"/>
          </a:p>
        </p:txBody>
      </p:sp>
      <p:sp>
        <p:nvSpPr>
          <p:cNvPr id="8" name="TextBox 7">
            <a:extLst>
              <a:ext uri="{FF2B5EF4-FFF2-40B4-BE49-F238E27FC236}">
                <a16:creationId xmlns:a16="http://schemas.microsoft.com/office/drawing/2014/main" id="{F0DE0AFF-6750-4578-86E4-90B91F0F991B}"/>
              </a:ext>
            </a:extLst>
          </p:cNvPr>
          <p:cNvSpPr txBox="1"/>
          <p:nvPr/>
        </p:nvSpPr>
        <p:spPr>
          <a:xfrm>
            <a:off x="1005840" y="2788920"/>
            <a:ext cx="2708910" cy="1497330"/>
          </a:xfrm>
          <a:prstGeom prst="rect">
            <a:avLst/>
          </a:prstGeom>
          <a:noFill/>
        </p:spPr>
        <p:txBody>
          <a:bodyPr wrap="square" rtlCol="0">
            <a:spAutoFit/>
          </a:bodyPr>
          <a:lstStyle/>
          <a:p>
            <a:endParaRPr lang="en-US" dirty="0"/>
          </a:p>
        </p:txBody>
      </p:sp>
      <p:pic>
        <p:nvPicPr>
          <p:cNvPr id="11" name="Content Placeholder 10">
            <a:extLst>
              <a:ext uri="{FF2B5EF4-FFF2-40B4-BE49-F238E27FC236}">
                <a16:creationId xmlns:a16="http://schemas.microsoft.com/office/drawing/2014/main" id="{3AEE5839-FC1A-4C22-94FB-9D86AE43DEEE}"/>
              </a:ext>
            </a:extLst>
          </p:cNvPr>
          <p:cNvPicPr>
            <a:picLocks noGrp="1" noChangeAspect="1"/>
          </p:cNvPicPr>
          <p:nvPr>
            <p:ph idx="1"/>
          </p:nvPr>
        </p:nvPicPr>
        <p:blipFill>
          <a:blip r:embed="rId3"/>
          <a:stretch>
            <a:fillRect/>
          </a:stretch>
        </p:blipFill>
        <p:spPr>
          <a:xfrm>
            <a:off x="918542" y="697230"/>
            <a:ext cx="10083249" cy="5073333"/>
          </a:xfrm>
        </p:spPr>
      </p:pic>
      <p:sp>
        <p:nvSpPr>
          <p:cNvPr id="9" name="TextBox 8">
            <a:extLst>
              <a:ext uri="{FF2B5EF4-FFF2-40B4-BE49-F238E27FC236}">
                <a16:creationId xmlns:a16="http://schemas.microsoft.com/office/drawing/2014/main" id="{24D5498B-C12C-4689-9023-F2E2C22962CE}"/>
              </a:ext>
            </a:extLst>
          </p:cNvPr>
          <p:cNvSpPr txBox="1"/>
          <p:nvPr/>
        </p:nvSpPr>
        <p:spPr>
          <a:xfrm>
            <a:off x="182880" y="1304607"/>
            <a:ext cx="6789420" cy="461665"/>
          </a:xfrm>
          <a:prstGeom prst="rect">
            <a:avLst/>
          </a:prstGeom>
          <a:solidFill>
            <a:schemeClr val="accent6">
              <a:lumMod val="50000"/>
            </a:schemeClr>
          </a:solidFill>
        </p:spPr>
        <p:txBody>
          <a:bodyPr wrap="square">
            <a:spAutoFit/>
          </a:bodyPr>
          <a:lstStyle/>
          <a:p>
            <a:r>
              <a:rPr lang="en-US" sz="2400" dirty="0">
                <a:solidFill>
                  <a:schemeClr val="accent1">
                    <a:lumMod val="20000"/>
                    <a:lumOff val="80000"/>
                  </a:schemeClr>
                </a:solidFill>
                <a:hlinkClick r:id="rId4">
                  <a:extLst>
                    <a:ext uri="{A12FA001-AC4F-418D-AE19-62706E023703}">
                      <ahyp:hlinkClr xmlns:ahyp="http://schemas.microsoft.com/office/drawing/2018/hyperlinkcolor" val="tx"/>
                    </a:ext>
                  </a:extLst>
                </a:hlinkClick>
              </a:rPr>
              <a:t>Take a Moment — Reach Out </a:t>
            </a:r>
            <a:endParaRPr lang="en-US" sz="2400" dirty="0">
              <a:solidFill>
                <a:schemeClr val="accent1">
                  <a:lumMod val="20000"/>
                  <a:lumOff val="80000"/>
                </a:schemeClr>
              </a:solidFill>
            </a:endParaRPr>
          </a:p>
        </p:txBody>
      </p:sp>
    </p:spTree>
    <p:extLst>
      <p:ext uri="{BB962C8B-B14F-4D97-AF65-F5344CB8AC3E}">
        <p14:creationId xmlns:p14="http://schemas.microsoft.com/office/powerpoint/2010/main" val="39655220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E2E5-45D4-ED44-82B8-C3D37068EFE1}"/>
              </a:ext>
            </a:extLst>
          </p:cNvPr>
          <p:cNvSpPr/>
          <p:nvPr/>
        </p:nvSpPr>
        <p:spPr>
          <a:xfrm>
            <a:off x="5942320" y="4816402"/>
            <a:ext cx="4756417" cy="616209"/>
          </a:xfrm>
          <a:prstGeom prst="rect">
            <a:avLst/>
          </a:prstGeom>
          <a:gradFill flip="none" rotWithShape="1">
            <a:gsLst>
              <a:gs pos="0">
                <a:schemeClr val="bg1">
                  <a:lumMod val="85000"/>
                  <a:alpha val="0"/>
                </a:schemeClr>
              </a:gs>
              <a:gs pos="99000">
                <a:schemeClr val="bg1">
                  <a:lumMod val="7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E643639-0F76-1144-80D7-2D13A4F273F1}"/>
              </a:ext>
            </a:extLst>
          </p:cNvPr>
          <p:cNvSpPr>
            <a:spLocks noGrp="1"/>
          </p:cNvSpPr>
          <p:nvPr>
            <p:ph type="title"/>
          </p:nvPr>
        </p:nvSpPr>
        <p:spPr/>
        <p:txBody>
          <a:bodyPr/>
          <a:lstStyle/>
          <a:p>
            <a:r>
              <a:rPr lang="en-US" dirty="0"/>
              <a:t>Make the Connection</a:t>
            </a:r>
          </a:p>
        </p:txBody>
      </p:sp>
      <p:sp>
        <p:nvSpPr>
          <p:cNvPr id="3" name="Content Placeholder 2">
            <a:extLst>
              <a:ext uri="{FF2B5EF4-FFF2-40B4-BE49-F238E27FC236}">
                <a16:creationId xmlns:a16="http://schemas.microsoft.com/office/drawing/2014/main" id="{6DC33091-F8F5-2B47-BCCE-4C140D9876ED}"/>
              </a:ext>
            </a:extLst>
          </p:cNvPr>
          <p:cNvSpPr>
            <a:spLocks noGrp="1"/>
          </p:cNvSpPr>
          <p:nvPr>
            <p:ph idx="1"/>
          </p:nvPr>
        </p:nvSpPr>
        <p:spPr>
          <a:xfrm>
            <a:off x="838200" y="1839383"/>
            <a:ext cx="5104120" cy="3930682"/>
          </a:xfrm>
        </p:spPr>
        <p:txBody>
          <a:bodyPr/>
          <a:lstStyle/>
          <a:p>
            <a:r>
              <a:rPr lang="en-US" dirty="0"/>
              <a:t>Online resource featuring hundreds of Veterans telling their stories about overcoming mental health challenges.</a:t>
            </a:r>
          </a:p>
          <a:p>
            <a:endParaRPr lang="en-US" dirty="0"/>
          </a:p>
        </p:txBody>
      </p:sp>
      <p:sp>
        <p:nvSpPr>
          <p:cNvPr id="4" name="Slide Number Placeholder 3">
            <a:extLst>
              <a:ext uri="{FF2B5EF4-FFF2-40B4-BE49-F238E27FC236}">
                <a16:creationId xmlns:a16="http://schemas.microsoft.com/office/drawing/2014/main" id="{0ABECD28-9572-304E-97E9-132C83986300}"/>
              </a:ext>
            </a:extLst>
          </p:cNvPr>
          <p:cNvSpPr>
            <a:spLocks noGrp="1"/>
          </p:cNvSpPr>
          <p:nvPr>
            <p:ph type="sldNum" sz="quarter" idx="12"/>
          </p:nvPr>
        </p:nvSpPr>
        <p:spPr/>
        <p:txBody>
          <a:bodyPr/>
          <a:lstStyle/>
          <a:p>
            <a:fld id="{ACD12D91-5F71-FE4F-A594-B9667DC21877}" type="slidenum">
              <a:rPr lang="en-US" smtClean="0"/>
              <a:pPr/>
              <a:t>55</a:t>
            </a:fld>
            <a:endParaRPr lang="en-US" dirty="0"/>
          </a:p>
        </p:txBody>
      </p:sp>
      <p:pic>
        <p:nvPicPr>
          <p:cNvPr id="5" name="Picture 4">
            <a:extLst>
              <a:ext uri="{FF2B5EF4-FFF2-40B4-BE49-F238E27FC236}">
                <a16:creationId xmlns:a16="http://schemas.microsoft.com/office/drawing/2014/main" id="{A2368638-12AC-784D-B56E-5D96CB8BA26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33736" y="3308182"/>
            <a:ext cx="3188869" cy="949068"/>
          </a:xfrm>
          <a:prstGeom prst="rect">
            <a:avLst/>
          </a:prstGeom>
        </p:spPr>
      </p:pic>
      <p:pic>
        <p:nvPicPr>
          <p:cNvPr id="8" name="Content Placeholder 3">
            <a:extLst>
              <a:ext uri="{FF2B5EF4-FFF2-40B4-BE49-F238E27FC236}">
                <a16:creationId xmlns:a16="http://schemas.microsoft.com/office/drawing/2014/main" id="{6362BF28-478D-0146-98B7-FA931C1A5F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65371" y="1990223"/>
            <a:ext cx="4433138" cy="2635919"/>
          </a:xfrm>
          <a:prstGeom prst="rect">
            <a:avLst/>
          </a:prstGeom>
        </p:spPr>
      </p:pic>
      <p:sp>
        <p:nvSpPr>
          <p:cNvPr id="9" name="Content Placeholder 2">
            <a:extLst>
              <a:ext uri="{FF2B5EF4-FFF2-40B4-BE49-F238E27FC236}">
                <a16:creationId xmlns:a16="http://schemas.microsoft.com/office/drawing/2014/main" id="{AB4F6B70-0866-9141-9A47-8CE4B7D358CF}"/>
              </a:ext>
            </a:extLst>
          </p:cNvPr>
          <p:cNvSpPr txBox="1">
            <a:spLocks/>
          </p:cNvSpPr>
          <p:nvPr/>
        </p:nvSpPr>
        <p:spPr>
          <a:xfrm>
            <a:off x="6329559" y="4864877"/>
            <a:ext cx="4068950" cy="6515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94D3"/>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0194D3"/>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0194D3"/>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194D3"/>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0194D3"/>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i="1" dirty="0">
                <a:hlinkClick r:id="rId5"/>
              </a:rPr>
              <a:t>https://maketheconnection.net/conditions/suicide</a:t>
            </a:r>
            <a:r>
              <a:rPr lang="en-US" sz="1500" i="1" dirty="0"/>
              <a:t> </a:t>
            </a:r>
          </a:p>
        </p:txBody>
      </p:sp>
    </p:spTree>
    <p:extLst>
      <p:ext uri="{BB962C8B-B14F-4D97-AF65-F5344CB8AC3E}">
        <p14:creationId xmlns:p14="http://schemas.microsoft.com/office/powerpoint/2010/main" val="1491265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BF5B1-62D5-440E-AE7C-4B99C20BEF34}"/>
              </a:ext>
            </a:extLst>
          </p:cNvPr>
          <p:cNvSpPr>
            <a:spLocks noGrp="1"/>
          </p:cNvSpPr>
          <p:nvPr>
            <p:ph type="title"/>
          </p:nvPr>
        </p:nvSpPr>
        <p:spPr>
          <a:xfrm>
            <a:off x="502920" y="617524"/>
            <a:ext cx="6526530" cy="1051256"/>
          </a:xfrm>
        </p:spPr>
        <p:txBody>
          <a:bodyPr>
            <a:normAutofit fontScale="90000"/>
          </a:bodyPr>
          <a:lstStyle/>
          <a:p>
            <a:r>
              <a:rPr lang="en-US" dirty="0"/>
              <a:t>Practice safe storage of firearms, medications and other lethal means</a:t>
            </a:r>
          </a:p>
        </p:txBody>
      </p:sp>
      <p:sp>
        <p:nvSpPr>
          <p:cNvPr id="3" name="Content Placeholder 2">
            <a:extLst>
              <a:ext uri="{FF2B5EF4-FFF2-40B4-BE49-F238E27FC236}">
                <a16:creationId xmlns:a16="http://schemas.microsoft.com/office/drawing/2014/main" id="{951AD5A6-4D2A-49D4-87C4-685755915C6B}"/>
              </a:ext>
            </a:extLst>
          </p:cNvPr>
          <p:cNvSpPr>
            <a:spLocks noGrp="1"/>
          </p:cNvSpPr>
          <p:nvPr>
            <p:ph idx="1"/>
          </p:nvPr>
        </p:nvSpPr>
        <p:spPr>
          <a:xfrm>
            <a:off x="297180" y="1668780"/>
            <a:ext cx="6195060" cy="4354830"/>
          </a:xfrm>
        </p:spPr>
        <p:txBody>
          <a:bodyPr>
            <a:normAutofit/>
          </a:bodyPr>
          <a:lstStyle/>
          <a:p>
            <a:r>
              <a:rPr lang="en-US" sz="2000" dirty="0"/>
              <a:t>Visit </a:t>
            </a:r>
            <a:r>
              <a:rPr lang="en-US" sz="2000" b="1" dirty="0">
                <a:solidFill>
                  <a:srgbClr val="0070C0"/>
                </a:solidFill>
                <a:hlinkClick r:id="rId2">
                  <a:extLst>
                    <a:ext uri="{A12FA001-AC4F-418D-AE19-62706E023703}">
                      <ahyp:hlinkClr xmlns:ahyp="http://schemas.microsoft.com/office/drawing/2018/hyperlinkcolor" val="tx"/>
                    </a:ext>
                  </a:extLst>
                </a:hlinkClick>
              </a:rPr>
              <a:t>www.keepitsecure.net</a:t>
            </a:r>
            <a:r>
              <a:rPr lang="en-US" sz="2000" b="1" dirty="0">
                <a:solidFill>
                  <a:srgbClr val="0070C0"/>
                </a:solidFill>
              </a:rPr>
              <a:t> </a:t>
            </a:r>
            <a:r>
              <a:rPr lang="en-US" sz="2000" dirty="0"/>
              <a:t>to learn more about the importance of firearm and other lethal means safety.</a:t>
            </a:r>
          </a:p>
          <a:p>
            <a:r>
              <a:rPr lang="en-US" sz="2000" dirty="0"/>
              <a:t>Nearly half of all Veterans own a firearm, and most Veteran firearm owners are dedicated to firearm safety. </a:t>
            </a:r>
          </a:p>
          <a:p>
            <a:r>
              <a:rPr lang="en-US" sz="2000" dirty="0"/>
              <a:t>Firearm injuries in the home can be prevented by making sure firearms are </a:t>
            </a:r>
            <a:r>
              <a:rPr lang="en-US" sz="2000" b="1" dirty="0"/>
              <a:t>unloaded</a:t>
            </a:r>
            <a:r>
              <a:rPr lang="en-US" sz="2000" dirty="0"/>
              <a:t>, </a:t>
            </a:r>
            <a:r>
              <a:rPr lang="en-US" sz="2000" b="1" dirty="0"/>
              <a:t>locked</a:t>
            </a:r>
            <a:r>
              <a:rPr lang="en-US" sz="2000" dirty="0"/>
              <a:t>, and </a:t>
            </a:r>
            <a:r>
              <a:rPr lang="en-US" sz="2000" b="1" dirty="0"/>
              <a:t>secured </a:t>
            </a:r>
            <a:r>
              <a:rPr lang="en-US" sz="2000" dirty="0"/>
              <a:t>when not in use, with ammunition stored in a separate location</a:t>
            </a:r>
          </a:p>
          <a:p>
            <a:r>
              <a:rPr lang="en-US" sz="2000" dirty="0"/>
              <a:t>There are several effective ways to safely secure firearms.  Learn more and find the option that works best for you and your family from the National Shooting Sports Foundation at </a:t>
            </a:r>
            <a:r>
              <a:rPr lang="en-US" sz="2000" b="1" dirty="0">
                <a:hlinkClick r:id="rId3"/>
              </a:rPr>
              <a:t>www.nssf.org/safety</a:t>
            </a:r>
            <a:endParaRPr lang="en-US" sz="2000" dirty="0"/>
          </a:p>
        </p:txBody>
      </p:sp>
      <p:sp>
        <p:nvSpPr>
          <p:cNvPr id="4" name="Slide Number Placeholder 3">
            <a:extLst>
              <a:ext uri="{FF2B5EF4-FFF2-40B4-BE49-F238E27FC236}">
                <a16:creationId xmlns:a16="http://schemas.microsoft.com/office/drawing/2014/main" id="{6F3306F2-CD15-416E-BB98-CD0B59BDEDE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56</a:t>
            </a:fld>
            <a:endParaRPr kumimoji="0" lang="en-US" sz="1000" b="1" i="0" u="none" strike="noStrike" kern="1200" cap="none" spc="0" normalizeH="0" baseline="0" noProof="0" dirty="0">
              <a:ln>
                <a:noFill/>
              </a:ln>
              <a:solidFill>
                <a:srgbClr val="00467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4CD4008-C924-4A7C-B4BB-F23682169E15}"/>
              </a:ext>
            </a:extLst>
          </p:cNvPr>
          <p:cNvPicPr>
            <a:picLocks noChangeAspect="1"/>
          </p:cNvPicPr>
          <p:nvPr/>
        </p:nvPicPr>
        <p:blipFill>
          <a:blip r:embed="rId4"/>
          <a:stretch>
            <a:fillRect/>
          </a:stretch>
        </p:blipFill>
        <p:spPr>
          <a:xfrm>
            <a:off x="6893805" y="1057427"/>
            <a:ext cx="5298195" cy="4743146"/>
          </a:xfrm>
          <a:prstGeom prst="rect">
            <a:avLst/>
          </a:prstGeom>
        </p:spPr>
      </p:pic>
    </p:spTree>
    <p:extLst>
      <p:ext uri="{BB962C8B-B14F-4D97-AF65-F5344CB8AC3E}">
        <p14:creationId xmlns:p14="http://schemas.microsoft.com/office/powerpoint/2010/main" val="41627912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5B97D-360A-4900-9C7C-4672F965574B}"/>
              </a:ext>
            </a:extLst>
          </p:cNvPr>
          <p:cNvSpPr>
            <a:spLocks noGrp="1"/>
          </p:cNvSpPr>
          <p:nvPr>
            <p:ph type="title"/>
          </p:nvPr>
        </p:nvSpPr>
        <p:spPr>
          <a:xfrm>
            <a:off x="198440" y="308808"/>
            <a:ext cx="7067063" cy="1051256"/>
          </a:xfrm>
        </p:spPr>
        <p:txBody>
          <a:bodyPr>
            <a:normAutofit/>
          </a:bodyPr>
          <a:lstStyle/>
          <a:p>
            <a:r>
              <a:rPr lang="en-US" dirty="0"/>
              <a:t>New Lethal Means Safety Resources </a:t>
            </a:r>
          </a:p>
        </p:txBody>
      </p:sp>
      <p:sp>
        <p:nvSpPr>
          <p:cNvPr id="4" name="Slide Number Placeholder 3">
            <a:extLst>
              <a:ext uri="{FF2B5EF4-FFF2-40B4-BE49-F238E27FC236}">
                <a16:creationId xmlns:a16="http://schemas.microsoft.com/office/drawing/2014/main" id="{49A21E85-0C9D-4B00-A382-E759C97C0BA7}"/>
              </a:ext>
            </a:extLst>
          </p:cNvPr>
          <p:cNvSpPr>
            <a:spLocks noGrp="1"/>
          </p:cNvSpPr>
          <p:nvPr>
            <p:ph type="sldNum" sz="quarter" idx="12"/>
          </p:nvPr>
        </p:nvSpPr>
        <p:spPr>
          <a:xfrm>
            <a:off x="4724400" y="6356351"/>
            <a:ext cx="2743200" cy="365125"/>
          </a:xfrm>
        </p:spPr>
        <p:txBody>
          <a:bodyPr/>
          <a:lstStyle/>
          <a:p>
            <a:fld id="{ACD12D91-5F71-FE4F-A594-B9667DC21877}" type="slidenum">
              <a:rPr lang="en-US" smtClean="0"/>
              <a:t>57</a:t>
            </a:fld>
            <a:endParaRPr lang="en-US" dirty="0"/>
          </a:p>
        </p:txBody>
      </p:sp>
      <p:sp>
        <p:nvSpPr>
          <p:cNvPr id="7" name="TextBox 6">
            <a:extLst>
              <a:ext uri="{FF2B5EF4-FFF2-40B4-BE49-F238E27FC236}">
                <a16:creationId xmlns:a16="http://schemas.microsoft.com/office/drawing/2014/main" id="{3A8A77C2-8461-4441-9AE2-C8DE369F622D}"/>
              </a:ext>
            </a:extLst>
          </p:cNvPr>
          <p:cNvSpPr txBox="1"/>
          <p:nvPr/>
        </p:nvSpPr>
        <p:spPr>
          <a:xfrm>
            <a:off x="198439" y="1572652"/>
            <a:ext cx="5755099" cy="2954655"/>
          </a:xfrm>
          <a:prstGeom prst="rect">
            <a:avLst/>
          </a:prstGeom>
          <a:noFill/>
        </p:spPr>
        <p:txBody>
          <a:bodyPr wrap="square" rtlCol="0">
            <a:spAutoFit/>
          </a:bodyPr>
          <a:lstStyle/>
          <a:p>
            <a:pPr lvl="2"/>
            <a:r>
              <a:rPr lang="en-US" sz="2400" b="1" dirty="0">
                <a:hlinkClick r:id="rId2"/>
              </a:rPr>
              <a:t>Reducing Firearm &amp; Other Household Safety Risks Brochure</a:t>
            </a:r>
            <a:r>
              <a:rPr lang="en-US" sz="2400" b="1" dirty="0"/>
              <a:t> </a:t>
            </a:r>
            <a:r>
              <a:rPr lang="en-US" sz="2400" dirty="0"/>
              <a:t>provides best practices for safely storing firearms and medications along with advice for loved ones on how to talk to the Veteran in their life about safe storage. </a:t>
            </a:r>
          </a:p>
          <a:p>
            <a:pPr lvl="2"/>
            <a:endParaRPr lang="en-US" dirty="0"/>
          </a:p>
        </p:txBody>
      </p:sp>
      <p:pic>
        <p:nvPicPr>
          <p:cNvPr id="3" name="Picture 2">
            <a:extLst>
              <a:ext uri="{FF2B5EF4-FFF2-40B4-BE49-F238E27FC236}">
                <a16:creationId xmlns:a16="http://schemas.microsoft.com/office/drawing/2014/main" id="{2CDCF384-F8A8-4343-99B8-4453D5EECE61}"/>
              </a:ext>
            </a:extLst>
          </p:cNvPr>
          <p:cNvPicPr>
            <a:picLocks noChangeAspect="1"/>
          </p:cNvPicPr>
          <p:nvPr/>
        </p:nvPicPr>
        <p:blipFill>
          <a:blip r:embed="rId3"/>
          <a:stretch>
            <a:fillRect/>
          </a:stretch>
        </p:blipFill>
        <p:spPr>
          <a:xfrm>
            <a:off x="7265503" y="589928"/>
            <a:ext cx="3667539" cy="5461761"/>
          </a:xfrm>
          <a:prstGeom prst="rect">
            <a:avLst/>
          </a:prstGeom>
        </p:spPr>
      </p:pic>
    </p:spTree>
    <p:extLst>
      <p:ext uri="{BB962C8B-B14F-4D97-AF65-F5344CB8AC3E}">
        <p14:creationId xmlns:p14="http://schemas.microsoft.com/office/powerpoint/2010/main" val="12312078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9EA284-8B5E-4576-9526-B101AA99CF29}"/>
              </a:ext>
            </a:extLst>
          </p:cNvPr>
          <p:cNvSpPr>
            <a:spLocks noGrp="1"/>
          </p:cNvSpPr>
          <p:nvPr>
            <p:ph type="title"/>
          </p:nvPr>
        </p:nvSpPr>
        <p:spPr>
          <a:xfrm>
            <a:off x="355090" y="1992441"/>
            <a:ext cx="5440612" cy="1863942"/>
          </a:xfrm>
        </p:spPr>
        <p:txBody>
          <a:bodyPr>
            <a:normAutofit fontScale="90000"/>
          </a:bodyPr>
          <a:lstStyle/>
          <a:p>
            <a:br>
              <a:rPr lang="en-US" dirty="0">
                <a:solidFill>
                  <a:schemeClr val="accent1"/>
                </a:solidFill>
              </a:rPr>
            </a:br>
            <a:br>
              <a:rPr lang="en-US" dirty="0">
                <a:solidFill>
                  <a:schemeClr val="accent1"/>
                </a:solidFill>
              </a:rPr>
            </a:br>
            <a:r>
              <a:rPr lang="en-US" dirty="0">
                <a:solidFill>
                  <a:schemeClr val="accent1"/>
                </a:solidFill>
              </a:rPr>
              <a:t>Mental Health Mobil Apps.</a:t>
            </a:r>
            <a:br>
              <a:rPr lang="en-US" dirty="0">
                <a:solidFill>
                  <a:schemeClr val="accent1"/>
                </a:solidFill>
              </a:rPr>
            </a:br>
            <a:r>
              <a:rPr lang="en-US" dirty="0">
                <a:solidFill>
                  <a:schemeClr val="accent1"/>
                </a:solidFill>
                <a:hlinkClick r:id="rId2">
                  <a:extLst>
                    <a:ext uri="{A12FA001-AC4F-418D-AE19-62706E023703}">
                      <ahyp:hlinkClr xmlns:ahyp="http://schemas.microsoft.com/office/drawing/2018/hyperlinkcolor" val="tx"/>
                    </a:ext>
                  </a:extLst>
                </a:hlinkClick>
              </a:rPr>
              <a:t>Mobile Apps - PTSD: National Center for PTSD (va.gov)</a:t>
            </a:r>
            <a:br>
              <a:rPr lang="en-US" dirty="0">
                <a:solidFill>
                  <a:schemeClr val="accent1"/>
                </a:solidFill>
              </a:rPr>
            </a:br>
            <a:endParaRPr lang="en-US" dirty="0">
              <a:solidFill>
                <a:schemeClr val="accent1"/>
              </a:solidFill>
            </a:endParaRPr>
          </a:p>
        </p:txBody>
      </p:sp>
      <p:sp>
        <p:nvSpPr>
          <p:cNvPr id="2" name="Slide Number Placeholder 1">
            <a:extLst>
              <a:ext uri="{FF2B5EF4-FFF2-40B4-BE49-F238E27FC236}">
                <a16:creationId xmlns:a16="http://schemas.microsoft.com/office/drawing/2014/main" id="{7CD87D87-D3BD-4C6D-B651-188C7AAF6291}"/>
              </a:ext>
            </a:extLst>
          </p:cNvPr>
          <p:cNvSpPr>
            <a:spLocks noGrp="1"/>
          </p:cNvSpPr>
          <p:nvPr>
            <p:ph type="sldNum" sz="quarter" idx="12"/>
          </p:nvPr>
        </p:nvSpPr>
        <p:spPr/>
        <p:txBody>
          <a:bodyPr/>
          <a:lstStyle/>
          <a:p>
            <a:fld id="{ACD12D91-5F71-FE4F-A594-B9667DC21877}" type="slidenum">
              <a:rPr lang="en-US" smtClean="0"/>
              <a:t>58</a:t>
            </a:fld>
            <a:endParaRPr lang="en-US" dirty="0"/>
          </a:p>
        </p:txBody>
      </p:sp>
      <p:pic>
        <p:nvPicPr>
          <p:cNvPr id="5" name="Picture 4">
            <a:extLst>
              <a:ext uri="{FF2B5EF4-FFF2-40B4-BE49-F238E27FC236}">
                <a16:creationId xmlns:a16="http://schemas.microsoft.com/office/drawing/2014/main" id="{458FE217-BCBE-445E-82C4-E778A223BE13}"/>
              </a:ext>
            </a:extLst>
          </p:cNvPr>
          <p:cNvPicPr>
            <a:picLocks noChangeAspect="1"/>
          </p:cNvPicPr>
          <p:nvPr/>
        </p:nvPicPr>
        <p:blipFill>
          <a:blip r:embed="rId3"/>
          <a:stretch>
            <a:fillRect/>
          </a:stretch>
        </p:blipFill>
        <p:spPr>
          <a:xfrm>
            <a:off x="6626087" y="549147"/>
            <a:ext cx="5088835" cy="53625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05334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B6BAE9-27C6-4F6E-A5A4-14DAF59A8D14}"/>
              </a:ext>
            </a:extLst>
          </p:cNvPr>
          <p:cNvSpPr txBox="1"/>
          <p:nvPr/>
        </p:nvSpPr>
        <p:spPr>
          <a:xfrm>
            <a:off x="1" y="89773"/>
            <a:ext cx="6444713" cy="666786"/>
          </a:xfrm>
          <a:prstGeom prst="rect">
            <a:avLst/>
          </a:prstGeom>
          <a:noFill/>
        </p:spPr>
        <p:txBody>
          <a:bodyPr wrap="none" rtlCol="0">
            <a:spAutoFit/>
          </a:bodyPr>
          <a:lstStyle/>
          <a:p>
            <a:pPr defTabSz="1219170">
              <a:defRPr/>
            </a:pPr>
            <a:r>
              <a:rPr lang="en-US" sz="3733" b="1" dirty="0">
                <a:solidFill>
                  <a:srgbClr val="002060"/>
                </a:solidFill>
                <a:latin typeface="Calibri"/>
              </a:rPr>
              <a:t>Safety Plan now in PTSD Coach</a:t>
            </a:r>
            <a:r>
              <a:rPr lang="en-US" sz="3733" b="1" dirty="0">
                <a:latin typeface="Calibri"/>
              </a:rPr>
              <a:t>!</a:t>
            </a:r>
          </a:p>
        </p:txBody>
      </p:sp>
      <p:grpSp>
        <p:nvGrpSpPr>
          <p:cNvPr id="8" name="Group 7">
            <a:extLst>
              <a:ext uri="{FF2B5EF4-FFF2-40B4-BE49-F238E27FC236}">
                <a16:creationId xmlns:a16="http://schemas.microsoft.com/office/drawing/2014/main" id="{56967DA2-6A23-493F-A978-2DFB78BB4AEC}"/>
              </a:ext>
            </a:extLst>
          </p:cNvPr>
          <p:cNvGrpSpPr/>
          <p:nvPr/>
        </p:nvGrpSpPr>
        <p:grpSpPr>
          <a:xfrm>
            <a:off x="8156494" y="-166370"/>
            <a:ext cx="4198348" cy="7522195"/>
            <a:chOff x="462824" y="57150"/>
            <a:chExt cx="3471024" cy="6196941"/>
          </a:xfrm>
        </p:grpSpPr>
        <p:pic>
          <p:nvPicPr>
            <p:cNvPr id="12" name="Picture 11">
              <a:extLst>
                <a:ext uri="{FF2B5EF4-FFF2-40B4-BE49-F238E27FC236}">
                  <a16:creationId xmlns:a16="http://schemas.microsoft.com/office/drawing/2014/main" id="{139CEA64-8844-4C9E-9C50-6336F309AC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824" y="57150"/>
              <a:ext cx="3471024" cy="6196941"/>
            </a:xfrm>
            <a:prstGeom prst="rect">
              <a:avLst/>
            </a:prstGeom>
          </p:spPr>
        </p:pic>
        <p:pic>
          <p:nvPicPr>
            <p:cNvPr id="6" name="Picture 5">
              <a:extLst>
                <a:ext uri="{FF2B5EF4-FFF2-40B4-BE49-F238E27FC236}">
                  <a16:creationId xmlns:a16="http://schemas.microsoft.com/office/drawing/2014/main" id="{FC21EB1A-9D4B-4CD4-B792-0ECA20A606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599" y="1030377"/>
              <a:ext cx="2411091" cy="4208373"/>
            </a:xfrm>
            <a:prstGeom prst="rect">
              <a:avLst/>
            </a:prstGeom>
          </p:spPr>
        </p:pic>
      </p:grpSp>
      <p:sp>
        <p:nvSpPr>
          <p:cNvPr id="11" name="TextBox 10">
            <a:extLst>
              <a:ext uri="{FF2B5EF4-FFF2-40B4-BE49-F238E27FC236}">
                <a16:creationId xmlns:a16="http://schemas.microsoft.com/office/drawing/2014/main" id="{BA12C876-422D-4326-B168-EDE4353B8C4F}"/>
              </a:ext>
            </a:extLst>
          </p:cNvPr>
          <p:cNvSpPr txBox="1"/>
          <p:nvPr/>
        </p:nvSpPr>
        <p:spPr>
          <a:xfrm>
            <a:off x="58905" y="2950657"/>
            <a:ext cx="5630695" cy="1734064"/>
          </a:xfrm>
          <a:prstGeom prst="rect">
            <a:avLst/>
          </a:prstGeom>
          <a:noFill/>
        </p:spPr>
        <p:txBody>
          <a:bodyPr wrap="square" rtlCol="0">
            <a:spAutoFit/>
          </a:bodyPr>
          <a:lstStyle/>
          <a:p>
            <a:r>
              <a:rPr lang="en-US" sz="2667" b="1" dirty="0">
                <a:solidFill>
                  <a:schemeClr val="bg1"/>
                </a:solidFill>
              </a:rPr>
              <a:t>To access the Safety Plan:</a:t>
            </a:r>
          </a:p>
          <a:p>
            <a:pPr lvl="1" indent="-383108">
              <a:buFont typeface="+mj-lt"/>
              <a:buAutoNum type="arabicPeriod"/>
            </a:pPr>
            <a:r>
              <a:rPr lang="en-US" sz="2667" dirty="0">
                <a:solidFill>
                  <a:schemeClr val="bg1"/>
                </a:solidFill>
              </a:rPr>
              <a:t>Download* and open PTSD Coach</a:t>
            </a:r>
          </a:p>
          <a:p>
            <a:pPr lvl="1" indent="-383108">
              <a:buFont typeface="+mj-lt"/>
              <a:buAutoNum type="arabicPeriod"/>
            </a:pPr>
            <a:r>
              <a:rPr lang="en-US" sz="2667" dirty="0">
                <a:solidFill>
                  <a:schemeClr val="bg1"/>
                </a:solidFill>
              </a:rPr>
              <a:t>Tap the lateral menu </a:t>
            </a:r>
          </a:p>
          <a:p>
            <a:pPr lvl="1" indent="-383108">
              <a:buFont typeface="+mj-lt"/>
              <a:buAutoNum type="arabicPeriod"/>
            </a:pPr>
            <a:r>
              <a:rPr lang="en-US" sz="2667" dirty="0">
                <a:solidFill>
                  <a:schemeClr val="bg1"/>
                </a:solidFill>
              </a:rPr>
              <a:t>Tap Safety Plan</a:t>
            </a:r>
          </a:p>
        </p:txBody>
      </p:sp>
      <p:sp>
        <p:nvSpPr>
          <p:cNvPr id="14" name="TextBox 13">
            <a:extLst>
              <a:ext uri="{FF2B5EF4-FFF2-40B4-BE49-F238E27FC236}">
                <a16:creationId xmlns:a16="http://schemas.microsoft.com/office/drawing/2014/main" id="{0AC77DFA-70A5-4A8B-8836-3A0C1592B725}"/>
              </a:ext>
            </a:extLst>
          </p:cNvPr>
          <p:cNvSpPr txBox="1"/>
          <p:nvPr/>
        </p:nvSpPr>
        <p:spPr>
          <a:xfrm>
            <a:off x="149401" y="5752413"/>
            <a:ext cx="8645459" cy="748795"/>
          </a:xfrm>
          <a:prstGeom prst="rect">
            <a:avLst/>
          </a:prstGeom>
          <a:noFill/>
        </p:spPr>
        <p:txBody>
          <a:bodyPr wrap="square" rtlCol="0">
            <a:spAutoFit/>
          </a:bodyPr>
          <a:lstStyle/>
          <a:p>
            <a:r>
              <a:rPr lang="en-US" sz="2133" b="1" dirty="0"/>
              <a:t>National Center for PTSD website:</a:t>
            </a:r>
          </a:p>
          <a:p>
            <a:r>
              <a:rPr lang="en-US" sz="2133" dirty="0">
                <a:hlinkClick r:id="rId5"/>
              </a:rPr>
              <a:t>https://www.ptsd.va.gov/appvid/mobile/ptsdcoach_app.asp</a:t>
            </a:r>
            <a:endParaRPr lang="en-US" sz="2133" dirty="0"/>
          </a:p>
        </p:txBody>
      </p:sp>
      <p:pic>
        <p:nvPicPr>
          <p:cNvPr id="15" name="Picture 14">
            <a:extLst>
              <a:ext uri="{FF2B5EF4-FFF2-40B4-BE49-F238E27FC236}">
                <a16:creationId xmlns:a16="http://schemas.microsoft.com/office/drawing/2014/main" id="{177A64F4-2309-4491-9B05-92D0435651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00833" y="689260"/>
            <a:ext cx="1110085" cy="1110085"/>
          </a:xfrm>
          <a:prstGeom prst="roundRect">
            <a:avLst>
              <a:gd name="adj" fmla="val 16667"/>
            </a:avLst>
          </a:prstGeom>
          <a:ln>
            <a:noFill/>
          </a:ln>
          <a:effectLst>
            <a:glow rad="101600">
              <a:schemeClr val="accent5">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Content Placeholder 4">
            <a:extLst>
              <a:ext uri="{FF2B5EF4-FFF2-40B4-BE49-F238E27FC236}">
                <a16:creationId xmlns:a16="http://schemas.microsoft.com/office/drawing/2014/main" id="{5F1C485D-9FDC-4088-9A36-427844BE5CD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75637"/>
          <a:stretch/>
        </p:blipFill>
        <p:spPr>
          <a:xfrm>
            <a:off x="5505617" y="3765060"/>
            <a:ext cx="2831443" cy="1165040"/>
          </a:xfrm>
          <a:prstGeom prst="rect">
            <a:avLst/>
          </a:prstGeom>
          <a:ln>
            <a:noFill/>
          </a:ln>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pic>
      <p:sp>
        <p:nvSpPr>
          <p:cNvPr id="17" name="Oval 16">
            <a:extLst>
              <a:ext uri="{FF2B5EF4-FFF2-40B4-BE49-F238E27FC236}">
                <a16:creationId xmlns:a16="http://schemas.microsoft.com/office/drawing/2014/main" id="{5491680A-20E6-43C3-BEB6-0DC531AEF35D}"/>
              </a:ext>
            </a:extLst>
          </p:cNvPr>
          <p:cNvSpPr/>
          <p:nvPr/>
        </p:nvSpPr>
        <p:spPr>
          <a:xfrm>
            <a:off x="5387860" y="3733800"/>
            <a:ext cx="629405" cy="60470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a:solidFill>
                  <a:srgbClr val="FF0000"/>
                </a:solidFill>
              </a:ln>
              <a:noFill/>
            </a:endParaRPr>
          </a:p>
        </p:txBody>
      </p:sp>
      <p:cxnSp>
        <p:nvCxnSpPr>
          <p:cNvPr id="19" name="Straight Arrow Connector 18">
            <a:extLst>
              <a:ext uri="{FF2B5EF4-FFF2-40B4-BE49-F238E27FC236}">
                <a16:creationId xmlns:a16="http://schemas.microsoft.com/office/drawing/2014/main" id="{0ACED2BA-61D5-4255-A957-0270D91FA808}"/>
              </a:ext>
            </a:extLst>
          </p:cNvPr>
          <p:cNvCxnSpPr>
            <a:cxnSpLocks/>
          </p:cNvCxnSpPr>
          <p:nvPr/>
        </p:nvCxnSpPr>
        <p:spPr>
          <a:xfrm>
            <a:off x="3777747" y="4035927"/>
            <a:ext cx="1403853" cy="0"/>
          </a:xfrm>
          <a:prstGeom prst="straightConnector1">
            <a:avLst/>
          </a:prstGeom>
          <a:ln w="57150">
            <a:solidFill>
              <a:srgbClr val="0274B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162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4B899-A7D0-408B-A0FD-08E739881D7C}"/>
              </a:ext>
            </a:extLst>
          </p:cNvPr>
          <p:cNvSpPr>
            <a:spLocks noGrp="1"/>
          </p:cNvSpPr>
          <p:nvPr>
            <p:ph type="title"/>
          </p:nvPr>
        </p:nvSpPr>
        <p:spPr/>
        <p:txBody>
          <a:bodyPr/>
          <a:lstStyle/>
          <a:p>
            <a:r>
              <a:rPr lang="en-US" dirty="0"/>
              <a:t>Facts About Veteran Suicide</a:t>
            </a:r>
          </a:p>
        </p:txBody>
      </p:sp>
      <p:sp>
        <p:nvSpPr>
          <p:cNvPr id="3" name="Slide Number Placeholder 2">
            <a:extLst>
              <a:ext uri="{FF2B5EF4-FFF2-40B4-BE49-F238E27FC236}">
                <a16:creationId xmlns:a16="http://schemas.microsoft.com/office/drawing/2014/main" id="{C762A1BA-B6E9-4E58-B4EA-7DE3A40616A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66288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FDD3-F0E6-8845-BAE8-89C0F16D595F}"/>
              </a:ext>
            </a:extLst>
          </p:cNvPr>
          <p:cNvSpPr>
            <a:spLocks noGrp="1"/>
          </p:cNvSpPr>
          <p:nvPr>
            <p:ph type="title"/>
          </p:nvPr>
        </p:nvSpPr>
        <p:spPr/>
        <p:txBody>
          <a:bodyPr/>
          <a:lstStyle/>
          <a:p>
            <a:r>
              <a:rPr lang="en-US" dirty="0"/>
              <a:t>Coaching into Care</a:t>
            </a:r>
          </a:p>
        </p:txBody>
      </p:sp>
      <p:sp>
        <p:nvSpPr>
          <p:cNvPr id="3" name="Content Placeholder 2">
            <a:extLst>
              <a:ext uri="{FF2B5EF4-FFF2-40B4-BE49-F238E27FC236}">
                <a16:creationId xmlns:a16="http://schemas.microsoft.com/office/drawing/2014/main" id="{39786708-C23A-284F-A65E-9099DD299517}"/>
              </a:ext>
            </a:extLst>
          </p:cNvPr>
          <p:cNvSpPr>
            <a:spLocks noGrp="1"/>
          </p:cNvSpPr>
          <p:nvPr>
            <p:ph idx="1"/>
          </p:nvPr>
        </p:nvSpPr>
        <p:spPr>
          <a:xfrm>
            <a:off x="838200" y="1839383"/>
            <a:ext cx="5034398" cy="3930682"/>
          </a:xfrm>
        </p:spPr>
        <p:txBody>
          <a:bodyPr/>
          <a:lstStyle/>
          <a:p>
            <a:pPr marL="0" indent="0">
              <a:buNone/>
            </a:pPr>
            <a:r>
              <a:rPr lang="en-US" dirty="0"/>
              <a:t>Program for families and loved ones of Veterans, helping them encourage the Veteran in their lives to seek support.</a:t>
            </a:r>
          </a:p>
        </p:txBody>
      </p:sp>
      <p:sp>
        <p:nvSpPr>
          <p:cNvPr id="4" name="Slide Number Placeholder 3">
            <a:extLst>
              <a:ext uri="{FF2B5EF4-FFF2-40B4-BE49-F238E27FC236}">
                <a16:creationId xmlns:a16="http://schemas.microsoft.com/office/drawing/2014/main" id="{F2559881-B463-F945-8066-EBE63AFC218B}"/>
              </a:ext>
            </a:extLst>
          </p:cNvPr>
          <p:cNvSpPr>
            <a:spLocks noGrp="1"/>
          </p:cNvSpPr>
          <p:nvPr>
            <p:ph type="sldNum" sz="quarter" idx="12"/>
          </p:nvPr>
        </p:nvSpPr>
        <p:spPr/>
        <p:txBody>
          <a:bodyPr/>
          <a:lstStyle/>
          <a:p>
            <a:fld id="{ACD12D91-5F71-FE4F-A594-B9667DC21877}" type="slidenum">
              <a:rPr lang="en-US" smtClean="0"/>
              <a:t>60</a:t>
            </a:fld>
            <a:endParaRPr lang="en-US" dirty="0"/>
          </a:p>
        </p:txBody>
      </p:sp>
      <p:pic>
        <p:nvPicPr>
          <p:cNvPr id="5" name="Picture 4">
            <a:extLst>
              <a:ext uri="{FF2B5EF4-FFF2-40B4-BE49-F238E27FC236}">
                <a16:creationId xmlns:a16="http://schemas.microsoft.com/office/drawing/2014/main" id="{76FCF2BA-0377-1B4D-B9C1-D7BBCF1D97D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19403" y="1695963"/>
            <a:ext cx="3823333" cy="3846320"/>
          </a:xfrm>
          <a:prstGeom prst="rect">
            <a:avLst/>
          </a:prstGeom>
          <a:ln>
            <a:solidFill>
              <a:schemeClr val="bg2">
                <a:lumMod val="25000"/>
              </a:schemeClr>
            </a:solidFill>
          </a:ln>
          <a:effectLst/>
        </p:spPr>
      </p:pic>
      <p:pic>
        <p:nvPicPr>
          <p:cNvPr id="10" name="Picture 9">
            <a:extLst>
              <a:ext uri="{FF2B5EF4-FFF2-40B4-BE49-F238E27FC236}">
                <a16:creationId xmlns:a16="http://schemas.microsoft.com/office/drawing/2014/main" id="{D3C29643-C72E-684B-84BC-8EFBB60FB138}"/>
              </a:ext>
            </a:extLst>
          </p:cNvPr>
          <p:cNvPicPr>
            <a:picLocks noChangeAspect="1"/>
          </p:cNvPicPr>
          <p:nvPr/>
        </p:nvPicPr>
        <p:blipFill>
          <a:blip r:embed="rId4"/>
          <a:stretch>
            <a:fillRect/>
          </a:stretch>
        </p:blipFill>
        <p:spPr>
          <a:xfrm>
            <a:off x="1369875" y="3165149"/>
            <a:ext cx="2474314" cy="1089542"/>
          </a:xfrm>
          <a:prstGeom prst="rect">
            <a:avLst/>
          </a:prstGeom>
        </p:spPr>
      </p:pic>
      <p:sp>
        <p:nvSpPr>
          <p:cNvPr id="6" name="TextBox 5">
            <a:extLst>
              <a:ext uri="{FF2B5EF4-FFF2-40B4-BE49-F238E27FC236}">
                <a16:creationId xmlns:a16="http://schemas.microsoft.com/office/drawing/2014/main" id="{9B4CDEF0-B260-43D9-ACAA-31880E7C8C9F}"/>
              </a:ext>
            </a:extLst>
          </p:cNvPr>
          <p:cNvSpPr txBox="1"/>
          <p:nvPr/>
        </p:nvSpPr>
        <p:spPr>
          <a:xfrm>
            <a:off x="1443583" y="4648052"/>
            <a:ext cx="3802187" cy="615553"/>
          </a:xfrm>
          <a:prstGeom prst="rect">
            <a:avLst/>
          </a:prstGeom>
          <a:noFill/>
        </p:spPr>
        <p:txBody>
          <a:bodyPr wrap="square" rtlCol="0">
            <a:spAutoFit/>
          </a:bodyPr>
          <a:lstStyle/>
          <a:p>
            <a:r>
              <a:rPr lang="en-US" sz="3400" b="1" cap="all" dirty="0">
                <a:solidFill>
                  <a:srgbClr val="003F72"/>
                </a:solidFill>
              </a:rPr>
              <a:t>CALL 888-823-7458</a:t>
            </a:r>
            <a:endParaRPr lang="en-US" sz="3400" dirty="0">
              <a:solidFill>
                <a:srgbClr val="003F72"/>
              </a:solidFill>
            </a:endParaRPr>
          </a:p>
        </p:txBody>
      </p:sp>
    </p:spTree>
    <p:extLst>
      <p:ext uri="{BB962C8B-B14F-4D97-AF65-F5344CB8AC3E}">
        <p14:creationId xmlns:p14="http://schemas.microsoft.com/office/powerpoint/2010/main" val="11494605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12371" y="400716"/>
            <a:ext cx="6386598" cy="2286150"/>
          </a:xfrm>
          <a:prstGeom prst="rect">
            <a:avLst/>
          </a:prstGeom>
        </p:spPr>
      </p:pic>
      <p:sp>
        <p:nvSpPr>
          <p:cNvPr id="3" name="Rectangle 2"/>
          <p:cNvSpPr/>
          <p:nvPr/>
        </p:nvSpPr>
        <p:spPr>
          <a:xfrm>
            <a:off x="7237719" y="2426924"/>
            <a:ext cx="1601400" cy="338554"/>
          </a:xfrm>
          <a:prstGeom prst="rect">
            <a:avLst/>
          </a:prstGeom>
        </p:spPr>
        <p:txBody>
          <a:bodyPr wrap="none">
            <a:spAutoFit/>
          </a:bodyPr>
          <a:lstStyle/>
          <a:p>
            <a:r>
              <a:rPr lang="en-US" sz="1600" b="1" dirty="0">
                <a:solidFill>
                  <a:srgbClr val="004270"/>
                </a:solidFill>
                <a:latin typeface="MyriadPro" charset="0"/>
              </a:rPr>
              <a:t>Risk assessment </a:t>
            </a:r>
            <a:endParaRPr lang="en-US" sz="1600" dirty="0">
              <a:solidFill>
                <a:srgbClr val="004270"/>
              </a:solidFill>
            </a:endParaRPr>
          </a:p>
        </p:txBody>
      </p:sp>
      <p:sp>
        <p:nvSpPr>
          <p:cNvPr id="4" name="TextBox 3"/>
          <p:cNvSpPr txBox="1"/>
          <p:nvPr/>
        </p:nvSpPr>
        <p:spPr>
          <a:xfrm>
            <a:off x="7237720" y="3099117"/>
            <a:ext cx="2875595" cy="338554"/>
          </a:xfrm>
          <a:prstGeom prst="rect">
            <a:avLst/>
          </a:prstGeom>
          <a:noFill/>
        </p:spPr>
        <p:txBody>
          <a:bodyPr wrap="none" rtlCol="0">
            <a:spAutoFit/>
          </a:bodyPr>
          <a:lstStyle/>
          <a:p>
            <a:r>
              <a:rPr lang="en-US" sz="1600" b="1" dirty="0">
                <a:solidFill>
                  <a:srgbClr val="004270"/>
                </a:solidFill>
                <a:latin typeface="MyriadPro" charset="0"/>
              </a:rPr>
              <a:t>Lethal means safety counseling </a:t>
            </a:r>
          </a:p>
        </p:txBody>
      </p:sp>
      <p:sp>
        <p:nvSpPr>
          <p:cNvPr id="5" name="Rectangle 4"/>
          <p:cNvSpPr/>
          <p:nvPr/>
        </p:nvSpPr>
        <p:spPr>
          <a:xfrm>
            <a:off x="7237720" y="3820686"/>
            <a:ext cx="2971711" cy="338554"/>
          </a:xfrm>
          <a:prstGeom prst="rect">
            <a:avLst/>
          </a:prstGeom>
        </p:spPr>
        <p:txBody>
          <a:bodyPr wrap="none">
            <a:spAutoFit/>
          </a:bodyPr>
          <a:lstStyle/>
          <a:p>
            <a:r>
              <a:rPr lang="en-US" sz="1600" b="1" dirty="0">
                <a:solidFill>
                  <a:srgbClr val="004270"/>
                </a:solidFill>
                <a:latin typeface="MyriadPro" charset="0"/>
              </a:rPr>
              <a:t>Conceptualization of suicide risk </a:t>
            </a:r>
            <a:endParaRPr lang="en-US" sz="1600" dirty="0">
              <a:solidFill>
                <a:srgbClr val="004270"/>
              </a:solidFill>
            </a:endParaRPr>
          </a:p>
        </p:txBody>
      </p:sp>
      <p:sp>
        <p:nvSpPr>
          <p:cNvPr id="6" name="TextBox 5"/>
          <p:cNvSpPr txBox="1"/>
          <p:nvPr/>
        </p:nvSpPr>
        <p:spPr>
          <a:xfrm>
            <a:off x="7220202" y="4510587"/>
            <a:ext cx="3049553" cy="338554"/>
          </a:xfrm>
          <a:prstGeom prst="rect">
            <a:avLst/>
          </a:prstGeom>
          <a:noFill/>
        </p:spPr>
        <p:txBody>
          <a:bodyPr wrap="none" rtlCol="0">
            <a:spAutoFit/>
          </a:bodyPr>
          <a:lstStyle/>
          <a:p>
            <a:r>
              <a:rPr lang="en-US" sz="1600" b="1" dirty="0">
                <a:solidFill>
                  <a:srgbClr val="004270"/>
                </a:solidFill>
                <a:latin typeface="MyriadPro" charset="0"/>
              </a:rPr>
              <a:t>Best practices for documentation </a:t>
            </a:r>
          </a:p>
        </p:txBody>
      </p:sp>
      <p:sp>
        <p:nvSpPr>
          <p:cNvPr id="7" name="Rectangle 6"/>
          <p:cNvSpPr/>
          <p:nvPr/>
        </p:nvSpPr>
        <p:spPr>
          <a:xfrm>
            <a:off x="7237719" y="5118267"/>
            <a:ext cx="5458858" cy="584775"/>
          </a:xfrm>
          <a:prstGeom prst="rect">
            <a:avLst/>
          </a:prstGeom>
        </p:spPr>
        <p:txBody>
          <a:bodyPr wrap="square">
            <a:spAutoFit/>
          </a:bodyPr>
          <a:lstStyle/>
          <a:p>
            <a:r>
              <a:rPr lang="en-US" sz="1600" b="1" dirty="0">
                <a:solidFill>
                  <a:srgbClr val="004270"/>
                </a:solidFill>
                <a:latin typeface="MyriadPro" charset="0"/>
              </a:rPr>
              <a:t>Strategies for how to engage </a:t>
            </a:r>
          </a:p>
          <a:p>
            <a:r>
              <a:rPr lang="en-US" sz="1600" b="1" dirty="0">
                <a:solidFill>
                  <a:srgbClr val="004270"/>
                </a:solidFill>
                <a:latin typeface="MyriadPro" charset="0"/>
              </a:rPr>
              <a:t>Veterans at high risk </a:t>
            </a:r>
            <a:endParaRPr lang="en-US" sz="1600" dirty="0">
              <a:solidFill>
                <a:srgbClr val="004270"/>
              </a:solidFill>
            </a:endParaRPr>
          </a:p>
        </p:txBody>
      </p:sp>
      <p:sp>
        <p:nvSpPr>
          <p:cNvPr id="8" name="Rectangle 7"/>
          <p:cNvSpPr/>
          <p:nvPr/>
        </p:nvSpPr>
        <p:spPr>
          <a:xfrm>
            <a:off x="7247081" y="1534975"/>
            <a:ext cx="2866234" cy="584775"/>
          </a:xfrm>
          <a:prstGeom prst="rect">
            <a:avLst/>
          </a:prstGeom>
        </p:spPr>
        <p:txBody>
          <a:bodyPr wrap="none">
            <a:spAutoFit/>
          </a:bodyPr>
          <a:lstStyle/>
          <a:p>
            <a:r>
              <a:rPr lang="en-US" sz="1600" b="1" dirty="0">
                <a:solidFill>
                  <a:srgbClr val="004270"/>
                </a:solidFill>
                <a:latin typeface="MyriadPro" charset="0"/>
              </a:rPr>
              <a:t>Provider support after a suicide</a:t>
            </a:r>
          </a:p>
          <a:p>
            <a:r>
              <a:rPr lang="en-US" sz="1600" b="1" dirty="0">
                <a:solidFill>
                  <a:srgbClr val="004270"/>
                </a:solidFill>
                <a:latin typeface="MyriadPro" charset="0"/>
              </a:rPr>
              <a:t> loss (Postvention)</a:t>
            </a:r>
            <a:endParaRPr lang="en-US" sz="1600" dirty="0">
              <a:solidFill>
                <a:srgbClr val="004270"/>
              </a:solidFill>
            </a:endParaRPr>
          </a:p>
        </p:txBody>
      </p:sp>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622069" y="4394257"/>
            <a:ext cx="615651" cy="615651"/>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622070" y="3697376"/>
            <a:ext cx="615651" cy="618094"/>
          </a:xfrm>
          <a:prstGeom prst="rect">
            <a:avLst/>
          </a:prstGeom>
        </p:spPr>
      </p:pic>
      <p:pic>
        <p:nvPicPr>
          <p:cNvPr id="11" name="Picture 10"/>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622070" y="2990760"/>
            <a:ext cx="615651" cy="618094"/>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604551" y="1549186"/>
            <a:ext cx="618094" cy="615651"/>
          </a:xfrm>
          <a:prstGeom prst="rect">
            <a:avLst/>
          </a:prstGeom>
        </p:spPr>
      </p:pic>
      <p:pic>
        <p:nvPicPr>
          <p:cNvPr id="13" name="Picture 12"/>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604551" y="2296324"/>
            <a:ext cx="615651" cy="615651"/>
          </a:xfrm>
          <a:prstGeom prst="rect">
            <a:avLst/>
          </a:prstGeom>
        </p:spPr>
      </p:pic>
      <p:pic>
        <p:nvPicPr>
          <p:cNvPr id="14" name="Picture 13"/>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622069" y="5088693"/>
            <a:ext cx="615651" cy="618094"/>
          </a:xfrm>
          <a:prstGeom prst="rect">
            <a:avLst/>
          </a:prstGeom>
        </p:spPr>
      </p:pic>
      <p:sp>
        <p:nvSpPr>
          <p:cNvPr id="17" name="Rectangle 16"/>
          <p:cNvSpPr/>
          <p:nvPr/>
        </p:nvSpPr>
        <p:spPr>
          <a:xfrm>
            <a:off x="-523626" y="6119184"/>
            <a:ext cx="9143999" cy="307777"/>
          </a:xfrm>
          <a:prstGeom prst="rect">
            <a:avLst/>
          </a:prstGeom>
        </p:spPr>
        <p:txBody>
          <a:bodyPr wrap="square">
            <a:spAutoFit/>
          </a:bodyPr>
          <a:lstStyle/>
          <a:p>
            <a:pPr algn="ctr"/>
            <a:r>
              <a:rPr lang="en-US" sz="1400" b="1" dirty="0">
                <a:solidFill>
                  <a:srgbClr val="018CCD"/>
                </a:solidFill>
                <a:latin typeface="MyriadPro" charset="0"/>
              </a:rPr>
              <a:t>www.mirecc.va.gov/visn19/consult </a:t>
            </a:r>
            <a:endParaRPr lang="en-US" sz="1400" dirty="0">
              <a:solidFill>
                <a:srgbClr val="018CCD"/>
              </a:solidFill>
            </a:endParaRPr>
          </a:p>
        </p:txBody>
      </p:sp>
      <p:sp>
        <p:nvSpPr>
          <p:cNvPr id="21" name="TextBox 20"/>
          <p:cNvSpPr txBox="1"/>
          <p:nvPr/>
        </p:nvSpPr>
        <p:spPr>
          <a:xfrm>
            <a:off x="2091374" y="2945998"/>
            <a:ext cx="4082649" cy="2031325"/>
          </a:xfrm>
          <a:prstGeom prst="rect">
            <a:avLst/>
          </a:prstGeom>
          <a:noFill/>
        </p:spPr>
        <p:txBody>
          <a:bodyPr wrap="square" rtlCol="0">
            <a:spAutoFit/>
          </a:bodyPr>
          <a:lstStyle/>
          <a:p>
            <a:r>
              <a:rPr lang="en-US" dirty="0">
                <a:solidFill>
                  <a:srgbClr val="004270"/>
                </a:solidFill>
                <a:latin typeface="Myriad Pro"/>
                <a:ea typeface="Avenir Book" charset="0"/>
                <a:cs typeface="Avenir Book" charset="0"/>
              </a:rPr>
              <a:t>Free consultation and resources for any provider in the community or VA who serves Veterans at risk for suicide.</a:t>
            </a:r>
          </a:p>
          <a:p>
            <a:endParaRPr lang="en-US" dirty="0">
              <a:solidFill>
                <a:srgbClr val="004270"/>
              </a:solidFill>
              <a:latin typeface="Myriad Pro"/>
              <a:ea typeface="Avenir Book" charset="0"/>
              <a:cs typeface="Avenir Book" charset="0"/>
            </a:endParaRPr>
          </a:p>
          <a:p>
            <a:endParaRPr lang="en-US" dirty="0">
              <a:solidFill>
                <a:srgbClr val="004270"/>
              </a:solidFill>
              <a:latin typeface="Myriad Pro"/>
              <a:ea typeface="Avenir Book" charset="0"/>
              <a:cs typeface="Avenir Book" charset="0"/>
            </a:endParaRPr>
          </a:p>
          <a:p>
            <a:endParaRPr lang="en-US" dirty="0">
              <a:solidFill>
                <a:srgbClr val="004270"/>
              </a:solidFill>
              <a:latin typeface="Myriad Pro"/>
              <a:ea typeface="Avenir Book" charset="0"/>
              <a:cs typeface="Avenir Book" charset="0"/>
            </a:endParaRPr>
          </a:p>
          <a:p>
            <a:r>
              <a:rPr lang="en-US" dirty="0">
                <a:solidFill>
                  <a:srgbClr val="004270"/>
                </a:solidFill>
                <a:latin typeface="Myriad Pro"/>
                <a:ea typeface="Avenir Book" charset="0"/>
                <a:cs typeface="Avenir Book" charset="0"/>
              </a:rPr>
              <a:t>Request a consult: srmconsult@va.gov </a:t>
            </a:r>
          </a:p>
        </p:txBody>
      </p:sp>
      <p:pic>
        <p:nvPicPr>
          <p:cNvPr id="24" name="Picture 23"/>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669920" y="4714943"/>
            <a:ext cx="2953257" cy="885977"/>
          </a:xfrm>
          <a:prstGeom prst="rect">
            <a:avLst/>
          </a:prstGeom>
        </p:spPr>
      </p:pic>
    </p:spTree>
    <p:extLst>
      <p:ext uri="{BB962C8B-B14F-4D97-AF65-F5344CB8AC3E}">
        <p14:creationId xmlns:p14="http://schemas.microsoft.com/office/powerpoint/2010/main" val="19845659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8BA65-CBA9-4074-995B-87DFB08ED053}"/>
              </a:ext>
            </a:extLst>
          </p:cNvPr>
          <p:cNvSpPr>
            <a:spLocks noGrp="1"/>
          </p:cNvSpPr>
          <p:nvPr>
            <p:ph type="title"/>
          </p:nvPr>
        </p:nvSpPr>
        <p:spPr>
          <a:xfrm>
            <a:off x="400050" y="360185"/>
            <a:ext cx="10515600" cy="1051256"/>
          </a:xfrm>
        </p:spPr>
        <p:txBody>
          <a:bodyPr/>
          <a:lstStyle/>
          <a:p>
            <a:r>
              <a:rPr lang="en-US" dirty="0"/>
              <a:t>Postvention Resources</a:t>
            </a:r>
          </a:p>
        </p:txBody>
      </p:sp>
      <p:sp>
        <p:nvSpPr>
          <p:cNvPr id="4" name="Slide Number Placeholder 3">
            <a:extLst>
              <a:ext uri="{FF2B5EF4-FFF2-40B4-BE49-F238E27FC236}">
                <a16:creationId xmlns:a16="http://schemas.microsoft.com/office/drawing/2014/main" id="{537447A3-0FEF-4FF1-A002-113955CE7EF4}"/>
              </a:ext>
            </a:extLst>
          </p:cNvPr>
          <p:cNvSpPr>
            <a:spLocks noGrp="1"/>
          </p:cNvSpPr>
          <p:nvPr>
            <p:ph type="sldNum" sz="quarter" idx="10"/>
          </p:nvPr>
        </p:nvSpPr>
        <p:spPr>
          <a:xfrm>
            <a:off x="6937375" y="6400800"/>
            <a:ext cx="2133600" cy="365125"/>
          </a:xfrm>
          <a:prstGeom prst="rect">
            <a:avLst/>
          </a:prstGeom>
        </p:spPr>
        <p:txBody>
          <a:bodyPr vert="horz" lIns="91440" tIns="45720" rIns="91440" bIns="45720" rtlCol="0" anchor="ctr"/>
          <a:lstStyle>
            <a:defPPr>
              <a:defRPr lang="en-US"/>
            </a:defPPr>
            <a:lvl1pPr algn="r" defTabSz="914400" rtl="0" eaLnBrk="1" fontAlgn="auto" hangingPunct="1">
              <a:spcBef>
                <a:spcPts val="0"/>
              </a:spcBef>
              <a:spcAft>
                <a:spcPts val="0"/>
              </a:spcAft>
              <a:defRPr sz="1200" kern="1200">
                <a:solidFill>
                  <a:prstClr val="white"/>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CFBCA648-307E-4389-89C3-997F2FEC3EFE}" type="slidenum">
              <a:rPr lang="en-US" smtClean="0"/>
              <a:pPr>
                <a:defRPr/>
              </a:pPr>
              <a:t>62</a:t>
            </a:fld>
            <a:endParaRPr lang="en-US" dirty="0"/>
          </a:p>
        </p:txBody>
      </p:sp>
      <p:pic>
        <p:nvPicPr>
          <p:cNvPr id="5" name="Picture 4">
            <a:extLst>
              <a:ext uri="{FF2B5EF4-FFF2-40B4-BE49-F238E27FC236}">
                <a16:creationId xmlns:a16="http://schemas.microsoft.com/office/drawing/2014/main" id="{4FAB4015-8CE5-4440-A24E-68241ED7DD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9118" y="1386370"/>
            <a:ext cx="5678182" cy="1987364"/>
          </a:xfrm>
          <a:prstGeom prst="rect">
            <a:avLst/>
          </a:prstGeom>
        </p:spPr>
      </p:pic>
      <p:sp>
        <p:nvSpPr>
          <p:cNvPr id="6" name="TextBox 5">
            <a:extLst>
              <a:ext uri="{FF2B5EF4-FFF2-40B4-BE49-F238E27FC236}">
                <a16:creationId xmlns:a16="http://schemas.microsoft.com/office/drawing/2014/main" id="{B61AFA07-704F-49E4-B636-9A73A2E678BD}"/>
              </a:ext>
            </a:extLst>
          </p:cNvPr>
          <p:cNvSpPr txBox="1"/>
          <p:nvPr/>
        </p:nvSpPr>
        <p:spPr>
          <a:xfrm>
            <a:off x="1714500" y="5763114"/>
            <a:ext cx="8763000" cy="369332"/>
          </a:xfrm>
          <a:prstGeom prst="rect">
            <a:avLst/>
          </a:prstGeom>
          <a:noFill/>
        </p:spPr>
        <p:txBody>
          <a:bodyPr wrap="square" rtlCol="0">
            <a:spAutoFit/>
          </a:bodyPr>
          <a:lstStyle/>
          <a:p>
            <a:pPr algn="ctr"/>
            <a:r>
              <a:rPr lang="en-US" dirty="0"/>
              <a:t>Uniting for Suicide Postvention (USPV): https://www.mirecc.va.gov/visn19/postvention/</a:t>
            </a:r>
          </a:p>
        </p:txBody>
      </p:sp>
      <p:pic>
        <p:nvPicPr>
          <p:cNvPr id="7" name="Picture 6">
            <a:extLst>
              <a:ext uri="{FF2B5EF4-FFF2-40B4-BE49-F238E27FC236}">
                <a16:creationId xmlns:a16="http://schemas.microsoft.com/office/drawing/2014/main" id="{1C22B3A8-D1CC-485D-83B1-94EA053749B2}"/>
              </a:ext>
            </a:extLst>
          </p:cNvPr>
          <p:cNvPicPr>
            <a:picLocks noChangeAspect="1"/>
          </p:cNvPicPr>
          <p:nvPr/>
        </p:nvPicPr>
        <p:blipFill>
          <a:blip r:embed="rId3"/>
          <a:stretch>
            <a:fillRect/>
          </a:stretch>
        </p:blipFill>
        <p:spPr>
          <a:xfrm>
            <a:off x="3085565" y="4214966"/>
            <a:ext cx="6442610" cy="910463"/>
          </a:xfrm>
          <a:prstGeom prst="rect">
            <a:avLst/>
          </a:prstGeom>
        </p:spPr>
      </p:pic>
      <p:pic>
        <p:nvPicPr>
          <p:cNvPr id="8" name="Picture 7">
            <a:extLst>
              <a:ext uri="{FF2B5EF4-FFF2-40B4-BE49-F238E27FC236}">
                <a16:creationId xmlns:a16="http://schemas.microsoft.com/office/drawing/2014/main" id="{70DA70FC-937A-4991-A850-BD0F443037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9119" y="3684484"/>
            <a:ext cx="1618731" cy="326936"/>
          </a:xfrm>
          <a:prstGeom prst="rect">
            <a:avLst/>
          </a:prstGeom>
        </p:spPr>
      </p:pic>
      <p:pic>
        <p:nvPicPr>
          <p:cNvPr id="9" name="Picture 8">
            <a:extLst>
              <a:ext uri="{FF2B5EF4-FFF2-40B4-BE49-F238E27FC236}">
                <a16:creationId xmlns:a16="http://schemas.microsoft.com/office/drawing/2014/main" id="{6A539878-323F-44E3-8DB1-20206A0AD5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8570" y="3714105"/>
            <a:ext cx="1618731" cy="326936"/>
          </a:xfrm>
          <a:prstGeom prst="rect">
            <a:avLst/>
          </a:prstGeom>
        </p:spPr>
      </p:pic>
      <p:pic>
        <p:nvPicPr>
          <p:cNvPr id="10" name="Picture 9">
            <a:extLst>
              <a:ext uri="{FF2B5EF4-FFF2-40B4-BE49-F238E27FC236}">
                <a16:creationId xmlns:a16="http://schemas.microsoft.com/office/drawing/2014/main" id="{3BFCF92E-327F-4910-A720-4E2A6F7475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8844" y="3714105"/>
            <a:ext cx="1618731" cy="326936"/>
          </a:xfrm>
          <a:prstGeom prst="rect">
            <a:avLst/>
          </a:prstGeom>
        </p:spPr>
      </p:pic>
    </p:spTree>
    <p:extLst>
      <p:ext uri="{BB962C8B-B14F-4D97-AF65-F5344CB8AC3E}">
        <p14:creationId xmlns:p14="http://schemas.microsoft.com/office/powerpoint/2010/main" val="97640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icon&#10;&#10;Description automatically generated">
            <a:extLst>
              <a:ext uri="{FF2B5EF4-FFF2-40B4-BE49-F238E27FC236}">
                <a16:creationId xmlns:a16="http://schemas.microsoft.com/office/drawing/2014/main" id="{B9391624-FAAF-7344-B8AB-605D99D190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Content Placeholder 4">
            <a:extLst>
              <a:ext uri="{FF2B5EF4-FFF2-40B4-BE49-F238E27FC236}">
                <a16:creationId xmlns:a16="http://schemas.microsoft.com/office/drawing/2014/main" id="{8DE9DF16-A82F-4C81-8E5B-29CC91720366}"/>
              </a:ext>
            </a:extLst>
          </p:cNvPr>
          <p:cNvPicPr>
            <a:picLocks noGrp="1" noChangeAspect="1"/>
          </p:cNvPicPr>
          <p:nvPr>
            <p:ph idx="1"/>
          </p:nvPr>
        </p:nvPicPr>
        <p:blipFill>
          <a:blip r:embed="rId4"/>
          <a:stretch>
            <a:fillRect/>
          </a:stretch>
        </p:blipFill>
        <p:spPr>
          <a:xfrm>
            <a:off x="1415442" y="3454788"/>
            <a:ext cx="5586608" cy="1597540"/>
          </a:xfrm>
        </p:spPr>
      </p:pic>
      <p:sp>
        <p:nvSpPr>
          <p:cNvPr id="4" name="Slide Number Placeholder 3">
            <a:extLst>
              <a:ext uri="{FF2B5EF4-FFF2-40B4-BE49-F238E27FC236}">
                <a16:creationId xmlns:a16="http://schemas.microsoft.com/office/drawing/2014/main" id="{F6BDC4FB-BEBD-457F-A566-D003D05410EA}"/>
              </a:ext>
            </a:extLst>
          </p:cNvPr>
          <p:cNvSpPr>
            <a:spLocks noGrp="1"/>
          </p:cNvSpPr>
          <p:nvPr>
            <p:ph type="sldNum" sz="quarter" idx="12"/>
          </p:nvPr>
        </p:nvSpPr>
        <p:spPr/>
        <p:txBody>
          <a:bodyPr/>
          <a:lstStyle/>
          <a:p>
            <a:fld id="{ACD12D91-5F71-FE4F-A594-B9667DC21877}" type="slidenum">
              <a:rPr lang="en-US" smtClean="0"/>
              <a:pPr/>
              <a:t>63</a:t>
            </a:fld>
            <a:endParaRPr lang="en-US" dirty="0">
              <a:solidFill>
                <a:srgbClr val="03295F"/>
              </a:solidFill>
            </a:endParaRPr>
          </a:p>
        </p:txBody>
      </p:sp>
      <p:sp>
        <p:nvSpPr>
          <p:cNvPr id="8" name="Rectangle 7">
            <a:extLst>
              <a:ext uri="{FF2B5EF4-FFF2-40B4-BE49-F238E27FC236}">
                <a16:creationId xmlns:a16="http://schemas.microsoft.com/office/drawing/2014/main" id="{5CA743F3-47CF-460D-AEDA-B36224D85640}"/>
              </a:ext>
            </a:extLst>
          </p:cNvPr>
          <p:cNvSpPr/>
          <p:nvPr/>
        </p:nvSpPr>
        <p:spPr>
          <a:xfrm>
            <a:off x="945677" y="5261898"/>
            <a:ext cx="5586608" cy="5301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rPr>
              <a:t>Available online for free: </a:t>
            </a:r>
            <a:r>
              <a:rPr kumimoji="0" lang="en-US" sz="1600" i="1" u="sng" strike="noStrike" kern="1200" cap="none" spc="0" normalizeH="0" baseline="0" noProof="0" dirty="0">
                <a:ln>
                  <a:noFill/>
                </a:ln>
                <a:solidFill>
                  <a:srgbClr val="0563C1"/>
                </a:solidFill>
                <a:effectLst/>
                <a:uLnTx/>
                <a:uFillTx/>
                <a:latin typeface="Calibri" panose="020F0502020204030204"/>
                <a:ea typeface="+mn-ea"/>
                <a:cs typeface="+mn-cs"/>
                <a:hlinkClick r:id="rId5"/>
              </a:rPr>
              <a:t>https://psycharmor.org/courses/s-a-v-e/</a:t>
            </a:r>
            <a:endParaRPr kumimoji="0" lang="en-US" sz="1600" i="1" u="sng" strike="noStrike" kern="1200" cap="none" spc="0" normalizeH="0" baseline="0" noProof="0" dirty="0">
              <a:ln>
                <a:noFill/>
              </a:ln>
              <a:solidFill>
                <a:srgbClr val="0563C1"/>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02263FD6-B758-4E68-B18F-0869DF994A2F}"/>
              </a:ext>
            </a:extLst>
          </p:cNvPr>
          <p:cNvSpPr txBox="1">
            <a:spLocks/>
          </p:cNvSpPr>
          <p:nvPr/>
        </p:nvSpPr>
        <p:spPr>
          <a:xfrm>
            <a:off x="945678" y="1737584"/>
            <a:ext cx="6467605" cy="105125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194D3"/>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0194D3"/>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0194D3"/>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194D3"/>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0194D3"/>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US" dirty="0">
                <a:solidFill>
                  <a:schemeClr val="tx1"/>
                </a:solidFill>
                <a:latin typeface="Calibri" panose="020F0502020204030204"/>
              </a:rPr>
              <a:t>This free suicide</a:t>
            </a:r>
            <a:r>
              <a:rPr kumimoji="0" lang="en-US" b="0" i="0" u="none" strike="noStrike" kern="1200" cap="none" spc="0" normalizeH="0" baseline="0" noProof="0" dirty="0">
                <a:ln>
                  <a:noFill/>
                </a:ln>
                <a:solidFill>
                  <a:schemeClr val="tx1"/>
                </a:solidFill>
                <a:effectLst/>
                <a:uLnTx/>
                <a:uFillTx/>
                <a:latin typeface="Calibri" panose="020F0502020204030204"/>
                <a:ea typeface="+mn-ea"/>
                <a:cs typeface="+mn-cs"/>
              </a:rPr>
              <a:t> prevention training video </a:t>
            </a:r>
            <a:r>
              <a:rPr lang="en-US" dirty="0">
                <a:solidFill>
                  <a:schemeClr val="tx1"/>
                </a:solidFill>
                <a:latin typeface="Calibri" panose="020F0502020204030204"/>
              </a:rPr>
              <a:t>is less than 25 minutes long and available</a:t>
            </a:r>
            <a:r>
              <a:rPr kumimoji="0" lang="en-US" b="0" i="0" u="none" strike="noStrike" kern="1200" cap="none" spc="0" normalizeH="0" baseline="0" noProof="0" dirty="0">
                <a:ln>
                  <a:noFill/>
                </a:ln>
                <a:solidFill>
                  <a:schemeClr val="tx1"/>
                </a:solidFill>
                <a:effectLst/>
                <a:uLnTx/>
                <a:uFillTx/>
                <a:latin typeface="Calibri" panose="020F0502020204030204"/>
                <a:ea typeface="+mn-ea"/>
                <a:cs typeface="+mn-cs"/>
              </a:rPr>
              <a:t> to everyone, 24/7</a:t>
            </a:r>
            <a:r>
              <a:rPr lang="en-US" dirty="0">
                <a:solidFill>
                  <a:schemeClr val="tx1"/>
                </a:solidFill>
                <a:latin typeface="Calibri" panose="020F0502020204030204"/>
              </a:rPr>
              <a:t>. It's offered </a:t>
            </a:r>
            <a:r>
              <a:rPr kumimoji="0" lang="en-US" b="0" i="0" u="none" strike="noStrike" kern="1200" cap="none" spc="0" normalizeH="0" baseline="0" noProof="0" dirty="0">
                <a:ln>
                  <a:noFill/>
                </a:ln>
                <a:solidFill>
                  <a:schemeClr val="tx1"/>
                </a:solidFill>
                <a:effectLst/>
                <a:uLnTx/>
                <a:uFillTx/>
                <a:latin typeface="Calibri" panose="020F0502020204030204"/>
                <a:ea typeface="+mn-ea"/>
                <a:cs typeface="+mn-cs"/>
              </a:rPr>
              <a:t>in collaboration with the PsychArmor</a:t>
            </a:r>
            <a:r>
              <a:rPr kumimoji="0" lang="en-US" b="0" i="0" u="none" strike="noStrike" kern="1200" cap="none" spc="0" normalizeH="0" baseline="0" noProof="0" dirty="0">
                <a:ln>
                  <a:noFill/>
                </a:ln>
                <a:solidFill>
                  <a:schemeClr val="tx1"/>
                </a:solidFill>
                <a:effectLst/>
                <a:uLnTx/>
                <a:uFillTx/>
                <a:latin typeface="Calibri" panose="020F0502020204030204"/>
              </a:rPr>
              <a:t> Institute.</a:t>
            </a:r>
            <a:endParaRPr lang="en-US" b="0" i="0" u="none" strike="noStrike" kern="1200" cap="none" spc="0" normalizeH="0" baseline="0" noProof="0" dirty="0">
              <a:ln>
                <a:noFill/>
              </a:ln>
              <a:solidFill>
                <a:schemeClr val="tx1"/>
              </a:solidFill>
              <a:effectLst/>
              <a:uLnTx/>
              <a:uFillTx/>
              <a:latin typeface="Calibri" panose="020F0502020204030204"/>
              <a:cs typeface="Calibri"/>
            </a:endParaRPr>
          </a:p>
        </p:txBody>
      </p:sp>
      <p:pic>
        <p:nvPicPr>
          <p:cNvPr id="7" name="Picture 6" descr="A person in a suit&#10;&#10;Description automatically generated with low confidence">
            <a:extLst>
              <a:ext uri="{FF2B5EF4-FFF2-40B4-BE49-F238E27FC236}">
                <a16:creationId xmlns:a16="http://schemas.microsoft.com/office/drawing/2014/main" id="{672566BF-CEB9-7A4B-8853-0EEC61889C7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125768" y="-37558"/>
            <a:ext cx="6467605" cy="6907291"/>
          </a:xfrm>
          <a:prstGeom prst="rect">
            <a:avLst/>
          </a:prstGeom>
        </p:spPr>
      </p:pic>
    </p:spTree>
    <p:extLst>
      <p:ext uri="{BB962C8B-B14F-4D97-AF65-F5344CB8AC3E}">
        <p14:creationId xmlns:p14="http://schemas.microsoft.com/office/powerpoint/2010/main" val="22639877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C7D956-CA66-4617-8AB9-95B35EC66F4F}"/>
              </a:ext>
            </a:extLst>
          </p:cNvPr>
          <p:cNvSpPr>
            <a:spLocks noGrp="1"/>
          </p:cNvSpPr>
          <p:nvPr>
            <p:ph type="ctr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C7E7B8A6-BF04-446B-BEA9-44974F03E4DB}"/>
              </a:ext>
            </a:extLst>
          </p:cNvPr>
          <p:cNvSpPr>
            <a:spLocks noGrp="1"/>
          </p:cNvSpPr>
          <p:nvPr>
            <p:ph type="sldNum" sz="quarter" idx="4294967295"/>
          </p:nvPr>
        </p:nvSpPr>
        <p:spPr>
          <a:xfrm>
            <a:off x="0" y="6356350"/>
            <a:ext cx="2743200" cy="365125"/>
          </a:xfrm>
        </p:spPr>
        <p:txBody>
          <a:bodyPr/>
          <a:lstStyle/>
          <a:p>
            <a:fld id="{ACD12D91-5F71-FE4F-A594-B9667DC21877}" type="slidenum">
              <a:rPr lang="en-US" smtClean="0"/>
              <a:t>64</a:t>
            </a:fld>
            <a:endParaRPr lang="en-US"/>
          </a:p>
        </p:txBody>
      </p:sp>
    </p:spTree>
    <p:extLst>
      <p:ext uri="{BB962C8B-B14F-4D97-AF65-F5344CB8AC3E}">
        <p14:creationId xmlns:p14="http://schemas.microsoft.com/office/powerpoint/2010/main" val="3793037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BE51E-8447-4CDD-BF16-624FF3FD6B44}"/>
              </a:ext>
            </a:extLst>
          </p:cNvPr>
          <p:cNvSpPr>
            <a:spLocks noGrp="1"/>
          </p:cNvSpPr>
          <p:nvPr>
            <p:ph type="title"/>
          </p:nvPr>
        </p:nvSpPr>
        <p:spPr>
          <a:xfrm>
            <a:off x="838200" y="660454"/>
            <a:ext cx="10515600" cy="1051256"/>
          </a:xfrm>
        </p:spPr>
        <p:txBody>
          <a:bodyPr/>
          <a:lstStyle/>
          <a:p>
            <a:r>
              <a:rPr lang="en-US" dirty="0"/>
              <a:t>Suicide is a National Public Health Problem</a:t>
            </a:r>
          </a:p>
        </p:txBody>
      </p:sp>
      <p:sp>
        <p:nvSpPr>
          <p:cNvPr id="3" name="Content Placeholder 2">
            <a:extLst>
              <a:ext uri="{FF2B5EF4-FFF2-40B4-BE49-F238E27FC236}">
                <a16:creationId xmlns:a16="http://schemas.microsoft.com/office/drawing/2014/main" id="{7CDC10E0-1FB3-47A6-B733-6556CFD2D508}"/>
              </a:ext>
            </a:extLst>
          </p:cNvPr>
          <p:cNvSpPr>
            <a:spLocks noGrp="1"/>
          </p:cNvSpPr>
          <p:nvPr>
            <p:ph idx="1"/>
          </p:nvPr>
        </p:nvSpPr>
        <p:spPr>
          <a:xfrm>
            <a:off x="661737" y="2007220"/>
            <a:ext cx="10515600" cy="3911546"/>
          </a:xfrm>
        </p:spPr>
        <p:txBody>
          <a:bodyPr>
            <a:normAutofit/>
          </a:bodyPr>
          <a:lstStyle/>
          <a:p>
            <a:pPr>
              <a:spcBef>
                <a:spcPts val="600"/>
              </a:spcBef>
              <a:spcAft>
                <a:spcPts val="1200"/>
              </a:spcAft>
            </a:pPr>
            <a:r>
              <a:rPr lang="en-US" sz="3200" dirty="0"/>
              <a:t>Suicide is a national issue, with rising rates of suicide in the general population. </a:t>
            </a:r>
          </a:p>
          <a:p>
            <a:pPr marL="0" indent="0">
              <a:spcBef>
                <a:spcPts val="600"/>
              </a:spcBef>
              <a:spcAft>
                <a:spcPts val="1200"/>
              </a:spcAft>
              <a:buNone/>
            </a:pPr>
            <a:endParaRPr lang="en-US" sz="3200" dirty="0"/>
          </a:p>
          <a:p>
            <a:pPr>
              <a:spcBef>
                <a:spcPts val="600"/>
              </a:spcBef>
              <a:spcAft>
                <a:spcPts val="1200"/>
              </a:spcAft>
            </a:pPr>
            <a:r>
              <a:rPr lang="en-US" sz="3200" dirty="0">
                <a:latin typeface="Calibri" panose="020F0502020204030204" pitchFamily="34" charset="0"/>
                <a:cs typeface="Arial" panose="020B0604020202020204" pitchFamily="34" charset="0"/>
              </a:rPr>
              <a:t>For every death by suicide, approximately 135 individuals are impacted. </a:t>
            </a:r>
          </a:p>
          <a:p>
            <a:pPr marL="0" indent="0">
              <a:spcBef>
                <a:spcPts val="600"/>
              </a:spcBef>
              <a:spcAft>
                <a:spcPts val="1200"/>
              </a:spcAft>
              <a:buNone/>
            </a:pPr>
            <a:endParaRPr lang="en-US" sz="2800" dirty="0"/>
          </a:p>
        </p:txBody>
      </p:sp>
    </p:spTree>
    <p:extLst>
      <p:ext uri="{BB962C8B-B14F-4D97-AF65-F5344CB8AC3E}">
        <p14:creationId xmlns:p14="http://schemas.microsoft.com/office/powerpoint/2010/main" val="2300860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C2BDE-9616-4560-872E-D551F9C40A2A}"/>
              </a:ext>
            </a:extLst>
          </p:cNvPr>
          <p:cNvSpPr>
            <a:spLocks noGrp="1"/>
          </p:cNvSpPr>
          <p:nvPr>
            <p:ph type="title"/>
          </p:nvPr>
        </p:nvSpPr>
        <p:spPr/>
        <p:txBody>
          <a:bodyPr>
            <a:normAutofit/>
          </a:bodyPr>
          <a:lstStyle/>
          <a:p>
            <a:r>
              <a:rPr lang="en-US" dirty="0"/>
              <a:t>Suicide is a Complex Issue with No Single Cause</a:t>
            </a:r>
          </a:p>
        </p:txBody>
      </p:sp>
      <p:sp>
        <p:nvSpPr>
          <p:cNvPr id="3" name="Content Placeholder 2">
            <a:extLst>
              <a:ext uri="{FF2B5EF4-FFF2-40B4-BE49-F238E27FC236}">
                <a16:creationId xmlns:a16="http://schemas.microsoft.com/office/drawing/2014/main" id="{B7BF69CF-0A54-4CE5-B798-05771E4F6CBE}"/>
              </a:ext>
            </a:extLst>
          </p:cNvPr>
          <p:cNvSpPr>
            <a:spLocks noGrp="1"/>
          </p:cNvSpPr>
          <p:nvPr>
            <p:ph idx="1"/>
          </p:nvPr>
        </p:nvSpPr>
        <p:spPr/>
        <p:txBody>
          <a:bodyPr>
            <a:noAutofit/>
          </a:bodyPr>
          <a:lstStyle/>
          <a:p>
            <a:pPr fontAlgn="base">
              <a:spcBef>
                <a:spcPts val="1200"/>
              </a:spcBef>
              <a:spcAft>
                <a:spcPts val="600"/>
              </a:spcAft>
            </a:pPr>
            <a:r>
              <a:rPr lang="en-US" sz="2800" dirty="0"/>
              <a:t>Suicide is often the result of a complex interaction of risk and protective factors at the individual, community, and societal levels.  </a:t>
            </a:r>
          </a:p>
          <a:p>
            <a:pPr fontAlgn="base">
              <a:spcBef>
                <a:spcPts val="1200"/>
              </a:spcBef>
              <a:spcAft>
                <a:spcPts val="600"/>
              </a:spcAft>
            </a:pPr>
            <a:r>
              <a:rPr lang="en-US" sz="2800" dirty="0"/>
              <a:t>Risk factors are characteristics that are associated with an increased likelihood of suicidal behaviors. Protective factors can help offset risk factors. </a:t>
            </a:r>
          </a:p>
          <a:p>
            <a:pPr fontAlgn="base">
              <a:spcBef>
                <a:spcPts val="1200"/>
              </a:spcBef>
              <a:spcAft>
                <a:spcPts val="600"/>
              </a:spcAft>
            </a:pPr>
            <a:r>
              <a:rPr lang="en-US" sz="2800" dirty="0"/>
              <a:t>To prevent Veteran suicide, we must maximize protective factors while minimizing risk factors at all levels, throughout communities nationwide. </a:t>
            </a:r>
          </a:p>
        </p:txBody>
      </p:sp>
      <p:sp>
        <p:nvSpPr>
          <p:cNvPr id="4" name="Slide Number Placeholder 3">
            <a:extLst>
              <a:ext uri="{FF2B5EF4-FFF2-40B4-BE49-F238E27FC236}">
                <a16:creationId xmlns:a16="http://schemas.microsoft.com/office/drawing/2014/main" id="{27F2095A-DF51-4F84-AEA3-BB3126B16C2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000" b="1" i="0" u="none" strike="noStrike" kern="1200" cap="none" spc="0" normalizeH="0" baseline="0" noProof="0" dirty="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8706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EA757C-018C-4447-B424-E32E6BB1B8C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2ECB56-2060-4045-98B6-F8F76F738899}"/>
              </a:ext>
            </a:extLst>
          </p:cNvPr>
          <p:cNvSpPr>
            <a:spLocks noGrp="1"/>
          </p:cNvSpPr>
          <p:nvPr>
            <p:ph type="title"/>
          </p:nvPr>
        </p:nvSpPr>
        <p:spPr/>
        <p:txBody>
          <a:bodyPr>
            <a:normAutofit/>
          </a:bodyPr>
          <a:lstStyle/>
          <a:p>
            <a:r>
              <a:rPr lang="en-US" dirty="0"/>
              <a:t>Risk and Protective Factors</a:t>
            </a:r>
          </a:p>
        </p:txBody>
      </p:sp>
      <p:sp>
        <p:nvSpPr>
          <p:cNvPr id="5" name="Text Placeholder 5">
            <a:extLst>
              <a:ext uri="{FF2B5EF4-FFF2-40B4-BE49-F238E27FC236}">
                <a16:creationId xmlns:a16="http://schemas.microsoft.com/office/drawing/2014/main" id="{CF89BA1A-B2B6-4D94-9E15-2BA89D4F3B19}"/>
              </a:ext>
            </a:extLst>
          </p:cNvPr>
          <p:cNvSpPr txBox="1">
            <a:spLocks/>
          </p:cNvSpPr>
          <p:nvPr/>
        </p:nvSpPr>
        <p:spPr>
          <a:xfrm>
            <a:off x="1218406" y="1513758"/>
            <a:ext cx="1525588" cy="472014"/>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Risk</a:t>
            </a:r>
          </a:p>
        </p:txBody>
      </p:sp>
      <p:sp>
        <p:nvSpPr>
          <p:cNvPr id="6" name="Text Placeholder 6">
            <a:extLst>
              <a:ext uri="{FF2B5EF4-FFF2-40B4-BE49-F238E27FC236}">
                <a16:creationId xmlns:a16="http://schemas.microsoft.com/office/drawing/2014/main" id="{6C95B62F-27C0-4CA8-9C11-769964292978}"/>
              </a:ext>
            </a:extLst>
          </p:cNvPr>
          <p:cNvSpPr txBox="1">
            <a:spLocks/>
          </p:cNvSpPr>
          <p:nvPr/>
        </p:nvSpPr>
        <p:spPr>
          <a:xfrm>
            <a:off x="6515725" y="1426537"/>
            <a:ext cx="3887391" cy="47201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Protective</a:t>
            </a:r>
          </a:p>
        </p:txBody>
      </p:sp>
      <p:sp>
        <p:nvSpPr>
          <p:cNvPr id="7" name="Content Placeholder 2">
            <a:extLst>
              <a:ext uri="{FF2B5EF4-FFF2-40B4-BE49-F238E27FC236}">
                <a16:creationId xmlns:a16="http://schemas.microsoft.com/office/drawing/2014/main" id="{E8F69502-33AE-4207-9813-6D804D7DB5AF}"/>
              </a:ext>
            </a:extLst>
          </p:cNvPr>
          <p:cNvSpPr txBox="1">
            <a:spLocks/>
          </p:cNvSpPr>
          <p:nvPr/>
        </p:nvSpPr>
        <p:spPr>
          <a:xfrm>
            <a:off x="867808" y="1961457"/>
            <a:ext cx="3868340" cy="3432443"/>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Prior suicide attempt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Mental health issues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Substance abuse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Access to lethal means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Recent loss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Legal or financial challenges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Relationship issues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Unemployment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Homelessness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C4927C98-652D-4162-8874-9B7CD6905746}"/>
              </a:ext>
            </a:extLst>
          </p:cNvPr>
          <p:cNvSpPr txBox="1">
            <a:spLocks/>
          </p:cNvSpPr>
          <p:nvPr/>
        </p:nvSpPr>
        <p:spPr>
          <a:xfrm>
            <a:off x="6096000" y="1944953"/>
            <a:ext cx="4307116" cy="343244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Access to mental health care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Sense of connectedness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Problem-solving skills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Sense of spirituality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Mission or purpose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Physical health</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Employment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Social and emotional well-being</a:t>
            </a:r>
          </a:p>
        </p:txBody>
      </p:sp>
      <p:sp>
        <p:nvSpPr>
          <p:cNvPr id="9" name="Rectangle 8">
            <a:extLst>
              <a:ext uri="{FF2B5EF4-FFF2-40B4-BE49-F238E27FC236}">
                <a16:creationId xmlns:a16="http://schemas.microsoft.com/office/drawing/2014/main" id="{FC188C15-D24C-4D28-94C4-B99EF98BC5D6}"/>
              </a:ext>
            </a:extLst>
          </p:cNvPr>
          <p:cNvSpPr/>
          <p:nvPr/>
        </p:nvSpPr>
        <p:spPr>
          <a:xfrm>
            <a:off x="3010647" y="5423798"/>
            <a:ext cx="5677787" cy="6663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E894E23A-1A2A-48E9-BCB9-D803024A303D}"/>
              </a:ext>
            </a:extLst>
          </p:cNvPr>
          <p:cNvPicPr>
            <a:picLocks noChangeAspect="1"/>
          </p:cNvPicPr>
          <p:nvPr/>
        </p:nvPicPr>
        <p:blipFill>
          <a:blip r:embed="rId3"/>
          <a:stretch>
            <a:fillRect/>
          </a:stretch>
        </p:blipFill>
        <p:spPr>
          <a:xfrm>
            <a:off x="2537962" y="5522428"/>
            <a:ext cx="925241" cy="469046"/>
          </a:xfrm>
          <a:prstGeom prst="rect">
            <a:avLst/>
          </a:prstGeom>
        </p:spPr>
      </p:pic>
      <p:sp>
        <p:nvSpPr>
          <p:cNvPr id="11" name="TextBox 10">
            <a:extLst>
              <a:ext uri="{FF2B5EF4-FFF2-40B4-BE49-F238E27FC236}">
                <a16:creationId xmlns:a16="http://schemas.microsoft.com/office/drawing/2014/main" id="{2EA89280-F740-4EED-A358-50EEFE2C0455}"/>
              </a:ext>
            </a:extLst>
          </p:cNvPr>
          <p:cNvSpPr txBox="1"/>
          <p:nvPr/>
        </p:nvSpPr>
        <p:spPr>
          <a:xfrm>
            <a:off x="3463203" y="5606512"/>
            <a:ext cx="5046125"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00467F"/>
                </a:solidFill>
                <a:effectLst/>
                <a:uLnTx/>
                <a:uFillTx/>
                <a:latin typeface="Calibri" panose="020F0502020204030204"/>
                <a:ea typeface="+mn-ea"/>
                <a:cs typeface="+mn-cs"/>
              </a:rPr>
              <a:t>Goal: </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Minimize risk factors and boost protective factors</a:t>
            </a:r>
          </a:p>
        </p:txBody>
      </p:sp>
    </p:spTree>
    <p:extLst>
      <p:ext uri="{BB962C8B-B14F-4D97-AF65-F5344CB8AC3E}">
        <p14:creationId xmlns:p14="http://schemas.microsoft.com/office/powerpoint/2010/main" val="45807332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1263</TotalTime>
  <Words>5673</Words>
  <Application>Microsoft Office PowerPoint</Application>
  <PresentationFormat>Widescreen</PresentationFormat>
  <Paragraphs>474</Paragraphs>
  <Slides>64</Slides>
  <Notes>40</Notes>
  <HiddenSlides>19</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64</vt:i4>
      </vt:variant>
    </vt:vector>
  </HeadingPairs>
  <TitlesOfParts>
    <vt:vector size="74" baseType="lpstr">
      <vt:lpstr>ＭＳ Ｐゴシック</vt:lpstr>
      <vt:lpstr>Arial</vt:lpstr>
      <vt:lpstr>Avenir Book</vt:lpstr>
      <vt:lpstr>Calibri</vt:lpstr>
      <vt:lpstr>Lato Light</vt:lpstr>
      <vt:lpstr>Myriad Pro</vt:lpstr>
      <vt:lpstr>MyriadPro</vt:lpstr>
      <vt:lpstr>Times</vt:lpstr>
      <vt:lpstr>Wingdings</vt:lpstr>
      <vt:lpstr>1_Office Theme</vt:lpstr>
      <vt:lpstr>VA S.A.V.E. Training</vt:lpstr>
      <vt:lpstr>Before We Begin:</vt:lpstr>
      <vt:lpstr>Overview</vt:lpstr>
      <vt:lpstr>Objectives</vt:lpstr>
      <vt:lpstr>Take a moment to consider:</vt:lpstr>
      <vt:lpstr>Facts About Veteran Suicide</vt:lpstr>
      <vt:lpstr>Suicide is a National Public Health Problem</vt:lpstr>
      <vt:lpstr>Suicide is a Complex Issue with No Single Cause</vt:lpstr>
      <vt:lpstr>Risk and Protective Factors</vt:lpstr>
      <vt:lpstr>Key Findings: 2021 National Veteran Suicide Prevention Annual Report</vt:lpstr>
      <vt:lpstr>  California Data     </vt:lpstr>
      <vt:lpstr>PowerPoint Presentation</vt:lpstr>
      <vt:lpstr>PowerPoint Presentation</vt:lpstr>
      <vt:lpstr>PowerPoint Presentation</vt:lpstr>
      <vt:lpstr>PowerPoint Presentation</vt:lpstr>
      <vt:lpstr>What is Lethal Means Safety?</vt:lpstr>
      <vt:lpstr>PowerPoint Presentation</vt:lpstr>
      <vt:lpstr>Lethal Means Safety Works</vt:lpstr>
      <vt:lpstr>Suicide  is preventable.</vt:lpstr>
      <vt:lpstr>Common Myths vs. Realities</vt:lpstr>
      <vt:lpstr>Common Myths vs. Realities</vt:lpstr>
      <vt:lpstr>Common Myths vs. Realities</vt:lpstr>
      <vt:lpstr>Common Myths vs. Realities</vt:lpstr>
      <vt:lpstr>Common Myths vs. Realities</vt:lpstr>
      <vt:lpstr>The Steps of VA S.A.V.E.</vt:lpstr>
      <vt:lpstr>VA S.A.V.E.: Teaching Communities How to Help Veterans at Risk for Suicide</vt:lpstr>
      <vt:lpstr>Signs of Suicidal Thinking</vt:lpstr>
      <vt:lpstr>Signs of Suicidal Thinking</vt:lpstr>
      <vt:lpstr>Asking the Question</vt:lpstr>
      <vt:lpstr>Asking the Question</vt:lpstr>
      <vt:lpstr>Asking the Question</vt:lpstr>
      <vt:lpstr>Asking the Question: Check-In &amp; Practice </vt:lpstr>
      <vt:lpstr>Validate the Veteran’s Experience</vt:lpstr>
      <vt:lpstr>Validate the Veteran’s Experience: Check-In &amp; Practice</vt:lpstr>
      <vt:lpstr>When Talking with a Veteran at Risk for Suicide</vt:lpstr>
      <vt:lpstr>Encourage Treatment and Expedite Getting Help</vt:lpstr>
      <vt:lpstr>What to Do if a Veteran Expresses Suicidal Ideation During a Phone Call</vt:lpstr>
      <vt:lpstr>Practice Sessions</vt:lpstr>
      <vt:lpstr>Practice Sessions</vt:lpstr>
      <vt:lpstr>Remember</vt:lpstr>
      <vt:lpstr>Signs of Suicidal Thinking</vt:lpstr>
      <vt:lpstr>Asking the Question</vt:lpstr>
      <vt:lpstr>Validate the Veteran’s Experience</vt:lpstr>
      <vt:lpstr>Encourage Treatment and Expedite Getting Help</vt:lpstr>
      <vt:lpstr>Debrief</vt:lpstr>
      <vt:lpstr>Suicide Prevention 2.0 Public Health Strategy</vt:lpstr>
      <vt:lpstr>Public Health Strategy</vt:lpstr>
      <vt:lpstr>Suicide Prevention is Everyone’s Business</vt:lpstr>
      <vt:lpstr>Resources</vt:lpstr>
      <vt:lpstr>Free, Confidential Support 24/7/365</vt:lpstr>
      <vt:lpstr>PowerPoint Presentation</vt:lpstr>
      <vt:lpstr>Find a Local VA SPC at VeteransCrisisLine.net/ResourceLocator</vt:lpstr>
      <vt:lpstr>VeteransCrisisLine.net/ResourceLocator</vt:lpstr>
      <vt:lpstr>PowerPoint Presentation</vt:lpstr>
      <vt:lpstr>Make the Connection</vt:lpstr>
      <vt:lpstr>Practice safe storage of firearms, medications and other lethal means</vt:lpstr>
      <vt:lpstr>New Lethal Means Safety Resources </vt:lpstr>
      <vt:lpstr>  Mental Health Mobil Apps. Mobile Apps - PTSD: National Center for PTSD (va.gov) </vt:lpstr>
      <vt:lpstr>PowerPoint Presentation</vt:lpstr>
      <vt:lpstr>Coaching into Care</vt:lpstr>
      <vt:lpstr>PowerPoint Presentation</vt:lpstr>
      <vt:lpstr>Postvention Resources</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Dubicki, Catherine C</dc:creator>
  <cp:lastModifiedBy>nphillips</cp:lastModifiedBy>
  <cp:revision>40</cp:revision>
  <dcterms:created xsi:type="dcterms:W3CDTF">2021-10-05T15:45:45Z</dcterms:created>
  <dcterms:modified xsi:type="dcterms:W3CDTF">2022-06-15T22:43:05Z</dcterms:modified>
</cp:coreProperties>
</file>